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75" r:id="rId4"/>
    <p:sldId id="286" r:id="rId5"/>
    <p:sldId id="287" r:id="rId6"/>
    <p:sldId id="288" r:id="rId7"/>
  </p:sldIdLst>
  <p:sldSz cx="12192000" cy="6858000"/>
  <p:notesSz cx="6858000" cy="9144000"/>
  <p:embeddedFontLst>
    <p:embeddedFont>
      <p:font typeface="Malgun Gothic" panose="020B0503020000020004" pitchFamily="34" charset="-127"/>
      <p:regular r:id="rId9"/>
      <p:bold r:id="rId10"/>
    </p:embeddedFont>
    <p:embeddedFont>
      <p:font typeface="NanumSquare ExtraBold" panose="020B0600000101010101" pitchFamily="34" charset="-127"/>
      <p:bold r:id="rId11"/>
    </p:embeddedFont>
    <p:embeddedFont>
      <p:font typeface="나눔스퀘어" panose="020B0600000101010101" pitchFamily="34" charset="-127"/>
      <p:regular r:id="rId12"/>
    </p:embeddedFont>
    <p:embeddedFont>
      <p:font typeface="나눔스퀘어 ExtraBold" panose="020B0600000101010101" pitchFamily="34" charset="-127"/>
      <p:bold r:id="rId13"/>
    </p:embeddedFont>
    <p:embeddedFont>
      <p:font typeface="NanumSquare" panose="020B0600000101010101" pitchFamily="34" charset="-127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UEcpcd52TOkzAGuC30jjAxOTo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3BCE4A"/>
    <a:srgbClr val="8C6CF1"/>
    <a:srgbClr val="17D888"/>
    <a:srgbClr val="0AAFEA"/>
    <a:srgbClr val="38A8F3"/>
    <a:srgbClr val="FFD653"/>
    <a:srgbClr val="FFC000"/>
    <a:srgbClr val="45D6F1"/>
    <a:srgbClr val="E7F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 autoAdjust="0"/>
    <p:restoredTop sz="78395"/>
  </p:normalViewPr>
  <p:slideViewPr>
    <p:cSldViewPr snapToGrid="0">
      <p:cViewPr>
        <p:scale>
          <a:sx n="79" d="100"/>
          <a:sy n="79" d="100"/>
        </p:scale>
        <p:origin x="1656" y="256"/>
      </p:cViewPr>
      <p:guideLst>
        <p:guide orient="horz" pos="17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23281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Pose Estimation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추출한 이미지의 신체 부위 별 값을 리듬과 연결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좌표의 변화량을 활용하여 음악의 리듬과 음에 변화를 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데이터에 적용시켜 사용자의 춤에 음악이 입혀진 뮤직비디오를 생성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인물의 움직임 횟수에 따른 동작 피드백 제공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394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설명 내가 말로 하면 될 것 같아서</a:t>
            </a:r>
            <a:r>
              <a:rPr lang="en-US" altLang="ko-KR" dirty="0"/>
              <a:t>….</a:t>
            </a:r>
            <a:endParaRPr dirty="0"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94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994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04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백지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560050" y="2138449"/>
            <a:ext cx="8989280" cy="100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53F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00D5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NAVER AI </a:t>
            </a:r>
            <a:r>
              <a:rPr lang="ko-KR" sz="2800" b="1" i="0" u="none" strike="noStrike" cap="none" dirty="0" err="1">
                <a:solidFill>
                  <a:srgbClr val="00D5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Burning</a:t>
            </a:r>
            <a:r>
              <a:rPr lang="ko-KR" sz="2800" b="1" i="0" u="none" strike="noStrike" cap="none" dirty="0">
                <a:solidFill>
                  <a:srgbClr val="00D5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ko-KR" sz="2800" b="1" i="0" u="none" strike="noStrike" cap="none" dirty="0" err="1">
                <a:solidFill>
                  <a:srgbClr val="00D5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Day</a:t>
            </a:r>
            <a:r>
              <a:rPr lang="ko-KR" sz="2800" b="1" i="0" u="none" strike="noStrike" cap="none" dirty="0">
                <a:solidFill>
                  <a:srgbClr val="00D5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ko-KR" sz="2800" b="1" i="0" u="none" strike="noStrike" cap="none" dirty="0" err="1">
                <a:solidFill>
                  <a:srgbClr val="00D5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해커톤</a:t>
            </a:r>
            <a:endParaRPr sz="2800" b="1" i="0" u="none" strike="noStrike" cap="none" dirty="0">
              <a:solidFill>
                <a:srgbClr val="00D53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D53F"/>
              </a:buClr>
              <a:buSzPts val="28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rgbClr val="00D5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최종 발표 자료</a:t>
            </a:r>
            <a:endParaRPr sz="2800" b="1" i="0" u="none" strike="noStrike" cap="none" dirty="0">
              <a:solidFill>
                <a:srgbClr val="00D53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-1415462" y="-624134"/>
            <a:ext cx="16790235" cy="7872157"/>
            <a:chOff x="-1229195" y="-631908"/>
            <a:chExt cx="16790235" cy="7872157"/>
          </a:xfrm>
        </p:grpSpPr>
        <p:sp>
          <p:nvSpPr>
            <p:cNvPr id="91" name="Google Shape;91;p1"/>
            <p:cNvSpPr/>
            <p:nvPr/>
          </p:nvSpPr>
          <p:spPr>
            <a:xfrm rot="10800000">
              <a:off x="-1229195" y="-631908"/>
              <a:ext cx="4721902" cy="3282846"/>
            </a:xfrm>
            <a:prstGeom prst="triangle">
              <a:avLst>
                <a:gd name="adj" fmla="val 50000"/>
              </a:avLst>
            </a:prstGeom>
            <a:solidFill>
              <a:srgbClr val="00D53F">
                <a:alpha val="1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8822960" y="3095469"/>
              <a:ext cx="6738080" cy="4144780"/>
            </a:xfrm>
            <a:prstGeom prst="triangle">
              <a:avLst>
                <a:gd name="adj" fmla="val 50000"/>
              </a:avLst>
            </a:prstGeom>
            <a:solidFill>
              <a:srgbClr val="00D53F">
                <a:alpha val="1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0134999" y="5167859"/>
              <a:ext cx="2790271" cy="1716373"/>
            </a:xfrm>
            <a:prstGeom prst="triangle">
              <a:avLst>
                <a:gd name="adj" fmla="val 50000"/>
              </a:avLst>
            </a:prstGeom>
            <a:solidFill>
              <a:srgbClr val="00D53F">
                <a:alpha val="1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050904" y="5729990"/>
              <a:ext cx="1955626" cy="1202960"/>
            </a:xfrm>
            <a:prstGeom prst="triangle">
              <a:avLst>
                <a:gd name="adj" fmla="val 50000"/>
              </a:avLst>
            </a:prstGeom>
            <a:solidFill>
              <a:srgbClr val="08A030">
                <a:alpha val="3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3378589" y="5708976"/>
            <a:ext cx="114118" cy="111803"/>
          </a:xfrm>
          <a:prstGeom prst="rect">
            <a:avLst/>
          </a:prstGeom>
          <a:solidFill>
            <a:srgbClr val="3FD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492707" y="5639785"/>
            <a:ext cx="3402363" cy="26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D53F"/>
              </a:buClr>
              <a:buSzPts val="1530"/>
              <a:buFont typeface="Arial"/>
              <a:buNone/>
            </a:pPr>
            <a:r>
              <a:rPr lang="ko-KR" sz="1500" b="1" i="0" u="none" strike="noStrike" cap="none">
                <a:solidFill>
                  <a:srgbClr val="00D5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팀원: 김우정, 박태훈, 김희아 </a:t>
            </a:r>
            <a:endParaRPr sz="1500" b="1" i="0" u="none" strike="noStrike" cap="none">
              <a:solidFill>
                <a:srgbClr val="00D5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3378589" y="5277474"/>
            <a:ext cx="114118" cy="111803"/>
          </a:xfrm>
          <a:prstGeom prst="rect">
            <a:avLst/>
          </a:prstGeom>
          <a:solidFill>
            <a:srgbClr val="3FD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3492707" y="5202746"/>
            <a:ext cx="3402363" cy="26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D53F"/>
              </a:buClr>
              <a:buSzPts val="1530"/>
              <a:buFont typeface="Arial"/>
              <a:buNone/>
            </a:pPr>
            <a:r>
              <a:rPr lang="ko-KR" sz="1500" b="1" i="0" u="none" strike="noStrike" cap="none">
                <a:solidFill>
                  <a:srgbClr val="00D5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팀명: 아주아주공주 </a:t>
            </a:r>
            <a:endParaRPr sz="1500" b="1" i="0" u="none" strike="noStrike" cap="none">
              <a:solidFill>
                <a:srgbClr val="00D5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3492707" y="4788049"/>
            <a:ext cx="6349743" cy="26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53F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rgbClr val="00D5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서비스명: Somebody</a:t>
            </a:r>
            <a:r>
              <a:rPr lang="en-US" altLang="ko-KR" sz="1500" b="1" i="0" u="none" strike="noStrike" cap="none">
                <a:solidFill>
                  <a:srgbClr val="00D5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1500" b="1" i="0" u="none" strike="noStrike" cap="none">
                <a:solidFill>
                  <a:srgbClr val="00D5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(누구나의 그 어떠한 몸짓도 음악이 된다)</a:t>
            </a:r>
            <a:endParaRPr sz="15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3378589" y="4857246"/>
            <a:ext cx="114118" cy="111803"/>
          </a:xfrm>
          <a:prstGeom prst="rect">
            <a:avLst/>
          </a:prstGeom>
          <a:solidFill>
            <a:srgbClr val="3FD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C724C-45BC-B347-BC64-93C69AE5D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888" y="5062638"/>
            <a:ext cx="429672" cy="42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295430" y="830586"/>
            <a:ext cx="11591700" cy="5780174"/>
          </a:xfrm>
          <a:prstGeom prst="rect">
            <a:avLst/>
          </a:prstGeom>
          <a:noFill/>
          <a:ln w="12700" cap="flat" cmpd="sng">
            <a:solidFill>
              <a:srgbClr val="3FD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1FA330-A382-F248-A866-137E47682EDB}"/>
              </a:ext>
            </a:extLst>
          </p:cNvPr>
          <p:cNvGrpSpPr/>
          <p:nvPr/>
        </p:nvGrpSpPr>
        <p:grpSpPr>
          <a:xfrm>
            <a:off x="1952404" y="2148176"/>
            <a:ext cx="8185355" cy="1794353"/>
            <a:chOff x="1998602" y="1737615"/>
            <a:chExt cx="8185355" cy="179435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86634C7-DF12-6248-AC60-3DB4BF9891DA}"/>
                </a:ext>
              </a:extLst>
            </p:cNvPr>
            <p:cNvGrpSpPr/>
            <p:nvPr/>
          </p:nvGrpSpPr>
          <p:grpSpPr>
            <a:xfrm>
              <a:off x="2292973" y="1963507"/>
              <a:ext cx="7689006" cy="1324869"/>
              <a:chOff x="1322259" y="2218051"/>
              <a:chExt cx="9256184" cy="1594904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C68E79DF-2138-A041-8E58-380FA8EE5DDA}"/>
                  </a:ext>
                </a:extLst>
              </p:cNvPr>
              <p:cNvSpPr/>
              <p:nvPr/>
            </p:nvSpPr>
            <p:spPr>
              <a:xfrm>
                <a:off x="1322259" y="2219334"/>
                <a:ext cx="1593621" cy="1593621"/>
              </a:xfrm>
              <a:prstGeom prst="ellipse">
                <a:avLst/>
              </a:prstGeom>
              <a:solidFill>
                <a:srgbClr val="0ED8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400" b="1">
                    <a:solidFill>
                      <a:srgbClr val="FFFE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춤</a:t>
                </a: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F6733FF7-0864-D94F-AABB-701E9B2DB3D6}"/>
                  </a:ext>
                </a:extLst>
              </p:cNvPr>
              <p:cNvSpPr/>
              <p:nvPr/>
            </p:nvSpPr>
            <p:spPr>
              <a:xfrm>
                <a:off x="8984822" y="2218051"/>
                <a:ext cx="1593621" cy="1593621"/>
              </a:xfrm>
              <a:prstGeom prst="ellipse">
                <a:avLst/>
              </a:prstGeom>
              <a:solidFill>
                <a:srgbClr val="12A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400" b="1">
                    <a:solidFill>
                      <a:srgbClr val="FFFE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음악</a:t>
                </a:r>
                <a:endParaRPr kumimoji="1" lang="ko-KR" altLang="en-US" sz="3600" b="1">
                  <a:solidFill>
                    <a:srgbClr val="FFFE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7B6E2998-AF07-2A4D-8AEC-44D887A4493C}"/>
                  </a:ext>
                </a:extLst>
              </p:cNvPr>
              <p:cNvGrpSpPr/>
              <p:nvPr/>
            </p:nvGrpSpPr>
            <p:grpSpPr>
              <a:xfrm>
                <a:off x="4076198" y="2346541"/>
                <a:ext cx="3461298" cy="566707"/>
                <a:chOff x="4203527" y="2746853"/>
                <a:chExt cx="3461298" cy="566707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79033973-5BDD-574D-915E-ECA6ABFE5C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03527" y="2746853"/>
                  <a:ext cx="590719" cy="566707"/>
                </a:xfrm>
                <a:prstGeom prst="rect">
                  <a:avLst/>
                </a:prstGeom>
              </p:spPr>
            </p:pic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4214E65-44DB-C340-88EB-39A5FFF2DB14}"/>
                    </a:ext>
                  </a:extLst>
                </p:cNvPr>
                <p:cNvSpPr/>
                <p:nvPr/>
              </p:nvSpPr>
              <p:spPr>
                <a:xfrm>
                  <a:off x="4913777" y="2746853"/>
                  <a:ext cx="2751048" cy="559239"/>
                </a:xfrm>
                <a:prstGeom prst="rect">
                  <a:avLst/>
                </a:prstGeom>
                <a:noFill/>
                <a:ln w="57150">
                  <a:solidFill>
                    <a:srgbClr val="31DD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Pose Estimation API</a:t>
                  </a:r>
                </a:p>
              </p:txBody>
            </p:sp>
          </p:grpSp>
          <p:sp>
            <p:nvSpPr>
              <p:cNvPr id="13" name="오른쪽 화살표[R] 12">
                <a:extLst>
                  <a:ext uri="{FF2B5EF4-FFF2-40B4-BE49-F238E27FC236}">
                    <a16:creationId xmlns:a16="http://schemas.microsoft.com/office/drawing/2014/main" id="{C6A11B2D-69C2-9543-B7E7-0EFC74EC037F}"/>
                  </a:ext>
                </a:extLst>
              </p:cNvPr>
              <p:cNvSpPr/>
              <p:nvPr/>
            </p:nvSpPr>
            <p:spPr>
              <a:xfrm>
                <a:off x="3626273" y="2891786"/>
                <a:ext cx="4648154" cy="348021"/>
              </a:xfrm>
              <a:prstGeom prst="rightArrow">
                <a:avLst>
                  <a:gd name="adj1" fmla="val 50000"/>
                  <a:gd name="adj2" fmla="val 91752"/>
                </a:avLst>
              </a:prstGeom>
              <a:solidFill>
                <a:srgbClr val="8D6C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B081036-3B3C-664E-9568-819A75F93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7802" y="2541467"/>
                <a:ext cx="1043685" cy="1043685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5418780-F285-BA4E-A991-998F0E63E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7746" y="2659223"/>
                <a:ext cx="736931" cy="736931"/>
              </a:xfrm>
              <a:prstGeom prst="rect">
                <a:avLst/>
              </a:prstGeom>
            </p:spPr>
          </p:pic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684A2B6-FB3E-BD41-806B-58AD5212258E}"/>
                  </a:ext>
                </a:extLst>
              </p:cNvPr>
              <p:cNvSpPr/>
              <p:nvPr/>
            </p:nvSpPr>
            <p:spPr>
              <a:xfrm>
                <a:off x="3626128" y="3116535"/>
                <a:ext cx="4621473" cy="5592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(x,y) </a:t>
                </a:r>
                <a:r>
                  <a:rPr lang="en-US" altLang="ko-KR" sz="1600" b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</a:t>
                </a:r>
                <a:r>
                  <a:rPr lang="en-US" altLang="ko-KR" sz="1600" b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Beat + Melody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AA39DFB-6511-D44A-B704-6DB30031DDF8}"/>
                </a:ext>
              </a:extLst>
            </p:cNvPr>
            <p:cNvSpPr/>
            <p:nvPr/>
          </p:nvSpPr>
          <p:spPr>
            <a:xfrm>
              <a:off x="1998602" y="1737615"/>
              <a:ext cx="8185355" cy="1794353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Google Shape;109;p2">
            <a:extLst>
              <a:ext uri="{FF2B5EF4-FFF2-40B4-BE49-F238E27FC236}">
                <a16:creationId xmlns:a16="http://schemas.microsoft.com/office/drawing/2014/main" id="{D49A6281-DF93-E44F-9E53-2C83D0E9326D}"/>
              </a:ext>
            </a:extLst>
          </p:cNvPr>
          <p:cNvSpPr txBox="1"/>
          <p:nvPr/>
        </p:nvSpPr>
        <p:spPr>
          <a:xfrm>
            <a:off x="295430" y="176065"/>
            <a:ext cx="1149930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프로젝트 소개</a:t>
            </a:r>
            <a:endParaRPr lang="en-US" altLang="ko-KR" sz="3200" b="1" i="0" u="none" strike="noStrike" cap="none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A518AC-0399-1440-A121-C85B479510E0}"/>
              </a:ext>
            </a:extLst>
          </p:cNvPr>
          <p:cNvSpPr/>
          <p:nvPr/>
        </p:nvSpPr>
        <p:spPr>
          <a:xfrm>
            <a:off x="836336" y="830586"/>
            <a:ext cx="10544727" cy="111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Nanum Gothic"/>
                <a:sym typeface="Nanum Gothic"/>
              </a:rPr>
              <a:t>“</a:t>
            </a:r>
            <a:r>
              <a:rPr lang="en-US" altLang="ko-KR" sz="2800" b="1" dirty="0" err="1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Nanum Gothic"/>
                <a:sym typeface="Nanum Gothic"/>
              </a:rPr>
              <a:t>SomeBody</a:t>
            </a:r>
            <a:r>
              <a:rPr lang="en-US" altLang="ko-KR" sz="2800" b="1" dirty="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Nanum Gothic"/>
                <a:sym typeface="Nanum Gothic"/>
              </a:rPr>
              <a:t>”</a:t>
            </a:r>
            <a:endParaRPr lang="ko-KR" altLang="en-US" sz="2800" b="1" dirty="0">
              <a:solidFill>
                <a:schemeClr val="tx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marL="457200" lvl="0" algn="ctr">
              <a:lnSpc>
                <a:spcPct val="150000"/>
              </a:lnSpc>
            </a:pPr>
            <a:r>
              <a:rPr lang="ko-KR" altLang="en-US" sz="18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사용자의 몸 동작을 </a:t>
            </a:r>
            <a:r>
              <a:rPr lang="en-US" altLang="ko-KR" sz="18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Pose Estimation API</a:t>
            </a:r>
            <a:r>
              <a:rPr lang="ko-KR" altLang="en-US" sz="18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를 이용해 좌표로 환산하여 음악으로 만들어주는 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E521C2-570C-400D-8139-EC96C1DE6740}"/>
              </a:ext>
            </a:extLst>
          </p:cNvPr>
          <p:cNvGrpSpPr/>
          <p:nvPr/>
        </p:nvGrpSpPr>
        <p:grpSpPr>
          <a:xfrm>
            <a:off x="6694646" y="4275156"/>
            <a:ext cx="4771641" cy="1894621"/>
            <a:chOff x="6172132" y="4279282"/>
            <a:chExt cx="4771641" cy="189462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61A89F-15EE-8943-9511-2FF6C8E2C17A}"/>
                </a:ext>
              </a:extLst>
            </p:cNvPr>
            <p:cNvSpPr/>
            <p:nvPr/>
          </p:nvSpPr>
          <p:spPr>
            <a:xfrm>
              <a:off x="6172132" y="4279282"/>
              <a:ext cx="4771641" cy="189462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anchor="ctr">
              <a:spAutoFit/>
            </a:bodyPr>
            <a:lstStyle/>
            <a:p>
              <a:pPr lvl="4"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개발 환경</a:t>
              </a:r>
              <a:endPara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lvl="4" algn="ctr">
                <a:lnSpc>
                  <a:spcPct val="150000"/>
                </a:lnSpc>
              </a:pP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lvl="4" algn="ctr">
                <a:lnSpc>
                  <a:spcPct val="150000"/>
                </a:lnSpc>
              </a:pP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lvl="4" algn="ctr">
                <a:lnSpc>
                  <a:spcPct val="150000"/>
                </a:lnSpc>
              </a:pP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28" name="그림 3" descr="github에 대한 이미지 검색결과">
              <a:extLst>
                <a:ext uri="{FF2B5EF4-FFF2-40B4-BE49-F238E27FC236}">
                  <a16:creationId xmlns:a16="http://schemas.microsoft.com/office/drawing/2014/main" id="{B4513BF1-F21D-8844-9B96-A398C1299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2497" y="4817962"/>
              <a:ext cx="1181460" cy="652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11" descr="../../../../../../Desktop/스크린샷%202017-11-21%20오전%202.10">
              <a:extLst>
                <a:ext uri="{FF2B5EF4-FFF2-40B4-BE49-F238E27FC236}">
                  <a16:creationId xmlns:a16="http://schemas.microsoft.com/office/drawing/2014/main" id="{BE66F8CE-B2D4-0E45-B573-CE10BB782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7319" y="5529476"/>
              <a:ext cx="499579" cy="49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570045-FAC5-834A-BCF9-693053C80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506" t="10572" r="4863" b="16921"/>
            <a:stretch/>
          </p:blipFill>
          <p:spPr>
            <a:xfrm>
              <a:off x="7453136" y="4914816"/>
              <a:ext cx="1590458" cy="45874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FCB55-D03B-7E46-B0B3-3EBB13346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3439"/>
            <a:stretch/>
          </p:blipFill>
          <p:spPr>
            <a:xfrm>
              <a:off x="7449439" y="5496690"/>
              <a:ext cx="1563003" cy="575381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85415D-5705-4246-A624-4F2DD360515A}"/>
              </a:ext>
            </a:extLst>
          </p:cNvPr>
          <p:cNvSpPr/>
          <p:nvPr/>
        </p:nvSpPr>
        <p:spPr>
          <a:xfrm>
            <a:off x="723755" y="4275156"/>
            <a:ext cx="4773600" cy="1893600"/>
          </a:xfrm>
          <a:prstGeom prst="rect">
            <a:avLst/>
          </a:prstGeom>
          <a:solidFill>
            <a:srgbClr val="F2F2F2"/>
          </a:solidFill>
        </p:spPr>
        <p:txBody>
          <a:bodyPr wrap="square" anchor="ctr">
            <a:spAutoFit/>
          </a:bodyPr>
          <a:lstStyle/>
          <a:p>
            <a:pPr lvl="4" algn="ctr">
              <a:lnSpc>
                <a:spcPct val="200000"/>
              </a:lnSpc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구현 내용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457200" lvl="4" indent="-457200" algn="ctr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몸짓을 음악으로 생성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457200" lvl="4" indent="-457200" algn="ctr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사운드 로그 생성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457200" lvl="4" indent="-457200" algn="ctr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295430" y="830586"/>
            <a:ext cx="11591700" cy="5780174"/>
          </a:xfrm>
          <a:prstGeom prst="rect">
            <a:avLst/>
          </a:prstGeom>
          <a:noFill/>
          <a:ln w="12700" cap="flat" cmpd="sng">
            <a:solidFill>
              <a:srgbClr val="3FD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6" name="Google Shape;109;p2">
            <a:extLst>
              <a:ext uri="{FF2B5EF4-FFF2-40B4-BE49-F238E27FC236}">
                <a16:creationId xmlns:a16="http://schemas.microsoft.com/office/drawing/2014/main" id="{D49A6281-DF93-E44F-9E53-2C83D0E9326D}"/>
              </a:ext>
            </a:extLst>
          </p:cNvPr>
          <p:cNvSpPr txBox="1"/>
          <p:nvPr/>
        </p:nvSpPr>
        <p:spPr>
          <a:xfrm>
            <a:off x="295430" y="176065"/>
            <a:ext cx="1149930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32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구현 내용 </a:t>
            </a:r>
            <a:r>
              <a:rPr lang="en-US" altLang="ko-KR" sz="32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:</a:t>
            </a:r>
            <a:r>
              <a:rPr lang="ko-KR" altLang="en-US" sz="32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음악 생성</a:t>
            </a:r>
            <a:endParaRPr lang="en-US" altLang="ko-KR" sz="3200" b="1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186498-DCA2-2342-B043-2A6127AC2C1C}"/>
              </a:ext>
            </a:extLst>
          </p:cNvPr>
          <p:cNvGrpSpPr/>
          <p:nvPr/>
        </p:nvGrpSpPr>
        <p:grpSpPr>
          <a:xfrm>
            <a:off x="507072" y="1292201"/>
            <a:ext cx="11185989" cy="5097569"/>
            <a:chOff x="668156" y="1429266"/>
            <a:chExt cx="7249546" cy="330369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35D9BA3-562D-ED40-BE4F-875A4E807116}"/>
                </a:ext>
              </a:extLst>
            </p:cNvPr>
            <p:cNvSpPr/>
            <p:nvPr/>
          </p:nvSpPr>
          <p:spPr>
            <a:xfrm>
              <a:off x="3774042" y="1766728"/>
              <a:ext cx="4143660" cy="1859140"/>
            </a:xfrm>
            <a:prstGeom prst="rect">
              <a:avLst/>
            </a:prstGeom>
            <a:solidFill>
              <a:srgbClr val="17D888">
                <a:alpha val="10196"/>
              </a:srgbClr>
            </a:solidFill>
            <a:ln w="19050">
              <a:solidFill>
                <a:srgbClr val="17D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E27A2F-CFB9-3348-9BDC-9578424D7DA2}"/>
                </a:ext>
              </a:extLst>
            </p:cNvPr>
            <p:cNvSpPr/>
            <p:nvPr/>
          </p:nvSpPr>
          <p:spPr>
            <a:xfrm>
              <a:off x="668156" y="1766879"/>
              <a:ext cx="2513275" cy="1859140"/>
            </a:xfrm>
            <a:prstGeom prst="rect">
              <a:avLst/>
            </a:prstGeom>
            <a:solidFill>
              <a:srgbClr val="47DFF3">
                <a:alpha val="10196"/>
              </a:srgbClr>
            </a:solidFill>
            <a:ln w="19050">
              <a:solidFill>
                <a:srgbClr val="47DF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AC47ED-0A9A-404E-8F7C-04F64A70B519}"/>
                </a:ext>
              </a:extLst>
            </p:cNvPr>
            <p:cNvSpPr txBox="1"/>
            <p:nvPr/>
          </p:nvSpPr>
          <p:spPr>
            <a:xfrm>
              <a:off x="879298" y="1429266"/>
              <a:ext cx="2242561" cy="259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1 : </a:t>
              </a:r>
              <a:r>
                <a:rPr lang="ko-KR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비디오 </a:t>
              </a:r>
              <a:r>
                <a:rPr lang="en-US" altLang="ko-KR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itchFamily="2" charset="2"/>
                </a:rPr>
                <a:t></a:t>
              </a:r>
              <a:r>
                <a:rPr lang="ko-KR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itchFamily="2" charset="2"/>
                </a:rPr>
                <a:t> 이미지</a:t>
              </a:r>
              <a:endPara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8261A56-99CF-3040-BA70-94BAA8E949D1}"/>
                </a:ext>
              </a:extLst>
            </p:cNvPr>
            <p:cNvGrpSpPr/>
            <p:nvPr/>
          </p:nvGrpSpPr>
          <p:grpSpPr>
            <a:xfrm>
              <a:off x="753508" y="2452993"/>
              <a:ext cx="996355" cy="669608"/>
              <a:chOff x="791608" y="1936881"/>
              <a:chExt cx="996355" cy="669608"/>
            </a:xfrm>
          </p:grpSpPr>
          <p:pic>
            <p:nvPicPr>
              <p:cNvPr id="32" name="Google Shape;230;g6e575e9850_2_0">
                <a:extLst>
                  <a:ext uri="{FF2B5EF4-FFF2-40B4-BE49-F238E27FC236}">
                    <a16:creationId xmlns:a16="http://schemas.microsoft.com/office/drawing/2014/main" id="{3E0E2EAE-B2CE-3249-AC81-33A610CDB8D9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60886" y="1936881"/>
                <a:ext cx="727077" cy="4925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230;g6e575e9850_2_0">
                <a:extLst>
                  <a:ext uri="{FF2B5EF4-FFF2-40B4-BE49-F238E27FC236}">
                    <a16:creationId xmlns:a16="http://schemas.microsoft.com/office/drawing/2014/main" id="{E5364D23-9432-C64D-9504-DF4E25B9BA21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26247" y="2013945"/>
                <a:ext cx="727077" cy="4925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230;g6e575e9850_2_0">
                <a:extLst>
                  <a:ext uri="{FF2B5EF4-FFF2-40B4-BE49-F238E27FC236}">
                    <a16:creationId xmlns:a16="http://schemas.microsoft.com/office/drawing/2014/main" id="{6F5C0553-F593-B448-AB3D-F4DE8B6848F9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91608" y="2113944"/>
                <a:ext cx="727077" cy="4925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" name="Google Shape;185;g6e575e9850_0_18">
              <a:extLst>
                <a:ext uri="{FF2B5EF4-FFF2-40B4-BE49-F238E27FC236}">
                  <a16:creationId xmlns:a16="http://schemas.microsoft.com/office/drawing/2014/main" id="{96E5BF46-B3B5-B44F-AA68-37BD64264371}"/>
                </a:ext>
              </a:extLst>
            </p:cNvPr>
            <p:cNvSpPr/>
            <p:nvPr/>
          </p:nvSpPr>
          <p:spPr>
            <a:xfrm>
              <a:off x="933621" y="3170697"/>
              <a:ext cx="636127" cy="260340"/>
            </a:xfrm>
            <a:prstGeom prst="roundRect">
              <a:avLst/>
            </a:prstGeom>
            <a:solidFill>
              <a:srgbClr val="79CDF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동영상</a:t>
              </a:r>
              <a:endParaRPr sz="16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Google Shape;185;g6e575e9850_0_18">
              <a:extLst>
                <a:ext uri="{FF2B5EF4-FFF2-40B4-BE49-F238E27FC236}">
                  <a16:creationId xmlns:a16="http://schemas.microsoft.com/office/drawing/2014/main" id="{12FA8740-C8BD-2E49-895D-1FE9A893C239}"/>
                </a:ext>
              </a:extLst>
            </p:cNvPr>
            <p:cNvSpPr/>
            <p:nvPr/>
          </p:nvSpPr>
          <p:spPr>
            <a:xfrm>
              <a:off x="2306041" y="1892625"/>
              <a:ext cx="636127" cy="260340"/>
            </a:xfrm>
            <a:prstGeom prst="roundRect">
              <a:avLst/>
            </a:prstGeom>
            <a:solidFill>
              <a:srgbClr val="79CDF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1.jpg</a:t>
              </a:r>
              <a:endParaRPr sz="16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Google Shape;185;g6e575e9850_0_18">
              <a:extLst>
                <a:ext uri="{FF2B5EF4-FFF2-40B4-BE49-F238E27FC236}">
                  <a16:creationId xmlns:a16="http://schemas.microsoft.com/office/drawing/2014/main" id="{3F65D33A-BC6C-F448-BA79-567E157E7C62}"/>
                </a:ext>
              </a:extLst>
            </p:cNvPr>
            <p:cNvSpPr/>
            <p:nvPr/>
          </p:nvSpPr>
          <p:spPr>
            <a:xfrm>
              <a:off x="2309941" y="2234221"/>
              <a:ext cx="636127" cy="260340"/>
            </a:xfrm>
            <a:prstGeom prst="roundRect">
              <a:avLst/>
            </a:prstGeom>
            <a:solidFill>
              <a:srgbClr val="79CDF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2.jpg</a:t>
              </a:r>
              <a:endParaRPr sz="16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Google Shape;185;g6e575e9850_0_18">
              <a:extLst>
                <a:ext uri="{FF2B5EF4-FFF2-40B4-BE49-F238E27FC236}">
                  <a16:creationId xmlns:a16="http://schemas.microsoft.com/office/drawing/2014/main" id="{7EAEBA1E-4489-0043-92DE-B19D63B3A341}"/>
                </a:ext>
              </a:extLst>
            </p:cNvPr>
            <p:cNvSpPr/>
            <p:nvPr/>
          </p:nvSpPr>
          <p:spPr>
            <a:xfrm>
              <a:off x="2306041" y="2575817"/>
              <a:ext cx="636127" cy="260340"/>
            </a:xfrm>
            <a:prstGeom prst="roundRect">
              <a:avLst/>
            </a:prstGeom>
            <a:solidFill>
              <a:srgbClr val="79CDF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3.jpg</a:t>
              </a:r>
              <a:endParaRPr sz="16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Google Shape;185;g6e575e9850_0_18">
              <a:extLst>
                <a:ext uri="{FF2B5EF4-FFF2-40B4-BE49-F238E27FC236}">
                  <a16:creationId xmlns:a16="http://schemas.microsoft.com/office/drawing/2014/main" id="{771CE4D6-0BBC-ED48-89C5-FFB90D7E313F}"/>
                </a:ext>
              </a:extLst>
            </p:cNvPr>
            <p:cNvSpPr/>
            <p:nvPr/>
          </p:nvSpPr>
          <p:spPr>
            <a:xfrm>
              <a:off x="2309941" y="3247592"/>
              <a:ext cx="636127" cy="260340"/>
            </a:xfrm>
            <a:prstGeom prst="roundRect">
              <a:avLst/>
            </a:prstGeom>
            <a:solidFill>
              <a:srgbClr val="79CDF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N.jpg</a:t>
              </a:r>
              <a:endParaRPr sz="16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왼쪽 중괄호[L] 2">
              <a:extLst>
                <a:ext uri="{FF2B5EF4-FFF2-40B4-BE49-F238E27FC236}">
                  <a16:creationId xmlns:a16="http://schemas.microsoft.com/office/drawing/2014/main" id="{63437420-2E7D-7740-9A2D-6CF3CF638390}"/>
                </a:ext>
              </a:extLst>
            </p:cNvPr>
            <p:cNvSpPr/>
            <p:nvPr/>
          </p:nvSpPr>
          <p:spPr>
            <a:xfrm>
              <a:off x="1830646" y="2022795"/>
              <a:ext cx="339867" cy="1395716"/>
            </a:xfrm>
            <a:prstGeom prst="leftBrac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74007BB-48E9-F645-BE1D-EB77B69AD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409"/>
            <a:stretch/>
          </p:blipFill>
          <p:spPr>
            <a:xfrm>
              <a:off x="3247149" y="2099537"/>
              <a:ext cx="435749" cy="441940"/>
            </a:xfrm>
            <a:prstGeom prst="rect">
              <a:avLst/>
            </a:prstGeom>
          </p:spPr>
        </p:pic>
        <p:sp>
          <p:nvSpPr>
            <p:cNvPr id="42" name="Google Shape;225;g6e575e9850_2_0">
              <a:extLst>
                <a:ext uri="{FF2B5EF4-FFF2-40B4-BE49-F238E27FC236}">
                  <a16:creationId xmlns:a16="http://schemas.microsoft.com/office/drawing/2014/main" id="{31759113-0C42-5B47-B737-C95B5445BF8A}"/>
                </a:ext>
              </a:extLst>
            </p:cNvPr>
            <p:cNvSpPr/>
            <p:nvPr/>
          </p:nvSpPr>
          <p:spPr>
            <a:xfrm>
              <a:off x="3251677" y="2540814"/>
              <a:ext cx="435747" cy="252745"/>
            </a:xfrm>
            <a:prstGeom prst="rightArrow">
              <a:avLst>
                <a:gd name="adj1" fmla="val 52387"/>
                <a:gd name="adj2" fmla="val 76134"/>
              </a:avLst>
            </a:prstGeom>
            <a:solidFill>
              <a:srgbClr val="3BCE4A"/>
            </a:solidFill>
            <a:ln w="9525" cap="flat" cmpd="sng">
              <a:solidFill>
                <a:srgbClr val="3BCE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0EB90CC-F6EF-EC48-91F0-50D1E3CAC990}"/>
                </a:ext>
              </a:extLst>
            </p:cNvPr>
            <p:cNvSpPr/>
            <p:nvPr/>
          </p:nvSpPr>
          <p:spPr>
            <a:xfrm>
              <a:off x="5212305" y="1429266"/>
              <a:ext cx="1595948" cy="2593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2: </a:t>
              </a:r>
              <a:r>
                <a:rPr lang="ko-KR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좌표 </a:t>
              </a:r>
              <a:r>
                <a:rPr lang="en-US" altLang="ko-K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itchFamily="2" charset="2"/>
                </a:rPr>
                <a:t></a:t>
              </a:r>
              <a:r>
                <a:rPr lang="ko-KR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itchFamily="2" charset="2"/>
                </a:rPr>
                <a:t> 음악</a:t>
              </a:r>
              <a:endPara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8A896E2-97F1-DD46-ADE5-C30D8C887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0894" y="2501675"/>
              <a:ext cx="423575" cy="42357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09B61819-6DF1-1F41-A2D6-9DCFF82D8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7239" y="1842713"/>
              <a:ext cx="289253" cy="289253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E815A35-F7CA-DE4C-AD79-89B7C23FA5AF}"/>
                </a:ext>
              </a:extLst>
            </p:cNvPr>
            <p:cNvGrpSpPr/>
            <p:nvPr/>
          </p:nvGrpSpPr>
          <p:grpSpPr>
            <a:xfrm>
              <a:off x="3901470" y="3266182"/>
              <a:ext cx="2038327" cy="275176"/>
              <a:chOff x="5032343" y="1813544"/>
              <a:chExt cx="2038327" cy="275176"/>
            </a:xfrm>
            <a:solidFill>
              <a:srgbClr val="17D888"/>
            </a:solidFill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0018881-9789-5F4B-93FB-E6420B9587BA}"/>
                  </a:ext>
                </a:extLst>
              </p:cNvPr>
              <p:cNvSpPr/>
              <p:nvPr/>
            </p:nvSpPr>
            <p:spPr>
              <a:xfrm>
                <a:off x="5032343" y="1813544"/>
                <a:ext cx="2038327" cy="275176"/>
              </a:xfrm>
              <a:prstGeom prst="rect">
                <a:avLst/>
              </a:prstGeom>
              <a:grpFill/>
              <a:ln w="19050">
                <a:solidFill>
                  <a:srgbClr val="17D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8DC6138-8307-5845-B39C-5BC4F4D96D00}"/>
                  </a:ext>
                </a:extLst>
              </p:cNvPr>
              <p:cNvSpPr/>
              <p:nvPr/>
            </p:nvSpPr>
            <p:spPr>
              <a:xfrm>
                <a:off x="5122143" y="1874442"/>
                <a:ext cx="899964" cy="158912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Beat</a:t>
                </a:r>
                <a:endParaRPr lang="ko-KR" altLang="en-US" sz="1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CE2782D-4278-F047-9D1A-74FA491593D8}"/>
                  </a:ext>
                </a:extLst>
              </p:cNvPr>
              <p:cNvSpPr/>
              <p:nvPr/>
            </p:nvSpPr>
            <p:spPr>
              <a:xfrm>
                <a:off x="6081521" y="1874442"/>
                <a:ext cx="895224" cy="158912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Melody</a:t>
                </a:r>
                <a:endParaRPr lang="ko-KR" altLang="en-US" sz="1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52241C1-A1A7-884E-A31A-3196AA2D1953}"/>
                </a:ext>
              </a:extLst>
            </p:cNvPr>
            <p:cNvGrpSpPr/>
            <p:nvPr/>
          </p:nvGrpSpPr>
          <p:grpSpPr>
            <a:xfrm>
              <a:off x="3894523" y="1827117"/>
              <a:ext cx="2038327" cy="275176"/>
              <a:chOff x="5032343" y="1813544"/>
              <a:chExt cx="2038327" cy="275176"/>
            </a:xfrm>
            <a:solidFill>
              <a:srgbClr val="17D888"/>
            </a:solidFill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E54CCC1-3D2D-2D40-9AA0-AB41197A3BB6}"/>
                  </a:ext>
                </a:extLst>
              </p:cNvPr>
              <p:cNvSpPr/>
              <p:nvPr/>
            </p:nvSpPr>
            <p:spPr>
              <a:xfrm>
                <a:off x="5032343" y="1813544"/>
                <a:ext cx="2038327" cy="275176"/>
              </a:xfrm>
              <a:prstGeom prst="rect">
                <a:avLst/>
              </a:prstGeom>
              <a:grpFill/>
              <a:ln w="19050">
                <a:solidFill>
                  <a:srgbClr val="17D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FE21F50-4BED-DB4A-948D-2995C06B002F}"/>
                  </a:ext>
                </a:extLst>
              </p:cNvPr>
              <p:cNvSpPr/>
              <p:nvPr/>
            </p:nvSpPr>
            <p:spPr>
              <a:xfrm>
                <a:off x="5122143" y="1874442"/>
                <a:ext cx="899964" cy="158912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Beat</a:t>
                </a:r>
                <a:endParaRPr lang="ko-KR" altLang="en-US" sz="1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6984112-715C-C046-8938-29CEB2BD3A8B}"/>
                  </a:ext>
                </a:extLst>
              </p:cNvPr>
              <p:cNvSpPr/>
              <p:nvPr/>
            </p:nvSpPr>
            <p:spPr>
              <a:xfrm>
                <a:off x="6081521" y="1874442"/>
                <a:ext cx="895224" cy="158912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Melody</a:t>
                </a:r>
                <a:endParaRPr lang="ko-KR" altLang="en-US" sz="1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470CC2F-6E0B-2A43-AB2B-CFD27FE496CC}"/>
                </a:ext>
              </a:extLst>
            </p:cNvPr>
            <p:cNvGrpSpPr/>
            <p:nvPr/>
          </p:nvGrpSpPr>
          <p:grpSpPr>
            <a:xfrm>
              <a:off x="3894523" y="2189528"/>
              <a:ext cx="2038327" cy="275176"/>
              <a:chOff x="5032343" y="1813544"/>
              <a:chExt cx="2038327" cy="275176"/>
            </a:xfrm>
            <a:solidFill>
              <a:srgbClr val="17D888"/>
            </a:solidFill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5C5D204-FE29-6E4C-8420-BD1C9AB61DAE}"/>
                  </a:ext>
                </a:extLst>
              </p:cNvPr>
              <p:cNvSpPr/>
              <p:nvPr/>
            </p:nvSpPr>
            <p:spPr>
              <a:xfrm>
                <a:off x="5032343" y="1813544"/>
                <a:ext cx="2038327" cy="275176"/>
              </a:xfrm>
              <a:prstGeom prst="rect">
                <a:avLst/>
              </a:prstGeom>
              <a:grpFill/>
              <a:ln w="19050">
                <a:solidFill>
                  <a:srgbClr val="17D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D5030A5E-B2C8-C743-BC32-94A0ADAB9014}"/>
                  </a:ext>
                </a:extLst>
              </p:cNvPr>
              <p:cNvSpPr/>
              <p:nvPr/>
            </p:nvSpPr>
            <p:spPr>
              <a:xfrm>
                <a:off x="5122143" y="1874442"/>
                <a:ext cx="899964" cy="158912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Beat</a:t>
                </a:r>
                <a:endParaRPr lang="ko-KR" altLang="en-US" sz="1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1DC7BAF-5BAA-A847-A867-ED6B8F56C618}"/>
                  </a:ext>
                </a:extLst>
              </p:cNvPr>
              <p:cNvSpPr/>
              <p:nvPr/>
            </p:nvSpPr>
            <p:spPr>
              <a:xfrm>
                <a:off x="6081521" y="1874442"/>
                <a:ext cx="895224" cy="158912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Melody</a:t>
                </a:r>
                <a:endParaRPr lang="ko-KR" altLang="en-US" sz="1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2AE1B04-AAD6-2A46-A89F-6DD8923193CF}"/>
                </a:ext>
              </a:extLst>
            </p:cNvPr>
            <p:cNvGrpSpPr/>
            <p:nvPr/>
          </p:nvGrpSpPr>
          <p:grpSpPr>
            <a:xfrm>
              <a:off x="3894523" y="2536620"/>
              <a:ext cx="2038327" cy="275176"/>
              <a:chOff x="5032343" y="1813544"/>
              <a:chExt cx="2038327" cy="275176"/>
            </a:xfrm>
            <a:solidFill>
              <a:srgbClr val="17D888"/>
            </a:solidFill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FDDCC14-48B4-4B49-9E9A-597F762653DA}"/>
                  </a:ext>
                </a:extLst>
              </p:cNvPr>
              <p:cNvSpPr/>
              <p:nvPr/>
            </p:nvSpPr>
            <p:spPr>
              <a:xfrm>
                <a:off x="5032343" y="1813544"/>
                <a:ext cx="2038327" cy="275176"/>
              </a:xfrm>
              <a:prstGeom prst="rect">
                <a:avLst/>
              </a:prstGeom>
              <a:grpFill/>
              <a:ln w="19050">
                <a:solidFill>
                  <a:srgbClr val="17D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735E76A-AF67-C24B-8FF9-4EA40C2A8964}"/>
                  </a:ext>
                </a:extLst>
              </p:cNvPr>
              <p:cNvSpPr/>
              <p:nvPr/>
            </p:nvSpPr>
            <p:spPr>
              <a:xfrm>
                <a:off x="5122143" y="1874442"/>
                <a:ext cx="899964" cy="158912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Beat</a:t>
                </a:r>
                <a:endParaRPr lang="ko-KR" altLang="en-US" sz="1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999A7B-A8E9-6548-BC2B-E6ABC5005FA9}"/>
                  </a:ext>
                </a:extLst>
              </p:cNvPr>
              <p:cNvSpPr/>
              <p:nvPr/>
            </p:nvSpPr>
            <p:spPr>
              <a:xfrm>
                <a:off x="6081521" y="1874442"/>
                <a:ext cx="895224" cy="158912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Melody</a:t>
                </a:r>
                <a:endParaRPr lang="ko-KR" altLang="en-US" sz="1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A58DFD4-231A-5041-AFA0-79409EFB7570}"/>
                </a:ext>
              </a:extLst>
            </p:cNvPr>
            <p:cNvSpPr/>
            <p:nvPr/>
          </p:nvSpPr>
          <p:spPr>
            <a:xfrm>
              <a:off x="4950648" y="4128175"/>
              <a:ext cx="2967054" cy="60478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18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Beat 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변화량이 가장 큰 신체 부위</a:t>
              </a:r>
              <a:endParaRPr lang="en-US" altLang="ko-KR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18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Melody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–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블루스 스케일 음계 안에서 랜덤 추출</a:t>
              </a:r>
              <a:endParaRPr lang="en-US" altLang="ko-KR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B2EE185-537E-F349-9D13-F8DEE01DB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3592" y="2172983"/>
              <a:ext cx="289253" cy="289253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412E0FA8-C4B5-9F44-B382-16A30620A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1947" y="2536620"/>
              <a:ext cx="289253" cy="28925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9B87DD2-99A1-9045-9AB8-7EB689313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0539" y="3259787"/>
              <a:ext cx="289253" cy="289253"/>
            </a:xfrm>
            <a:prstGeom prst="rect">
              <a:avLst/>
            </a:prstGeom>
          </p:spPr>
        </p:pic>
        <p:sp>
          <p:nvSpPr>
            <p:cNvPr id="67" name="왼쪽 중괄호[L] 2">
              <a:extLst>
                <a:ext uri="{FF2B5EF4-FFF2-40B4-BE49-F238E27FC236}">
                  <a16:creationId xmlns:a16="http://schemas.microsoft.com/office/drawing/2014/main" id="{8DD25D9B-AC49-D74E-8263-B93AF70196AB}"/>
                </a:ext>
              </a:extLst>
            </p:cNvPr>
            <p:cNvSpPr/>
            <p:nvPr/>
          </p:nvSpPr>
          <p:spPr>
            <a:xfrm flipH="1" flipV="1">
              <a:off x="6390800" y="1986950"/>
              <a:ext cx="389492" cy="1453026"/>
            </a:xfrm>
            <a:prstGeom prst="leftBrace">
              <a:avLst>
                <a:gd name="adj1" fmla="val 8333"/>
                <a:gd name="adj2" fmla="val 48623"/>
              </a:avLst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112B0D0-C6C4-2645-94C4-4EA888854746}"/>
                </a:ext>
              </a:extLst>
            </p:cNvPr>
            <p:cNvSpPr txBox="1"/>
            <p:nvPr/>
          </p:nvSpPr>
          <p:spPr>
            <a:xfrm>
              <a:off x="4893051" y="2962333"/>
              <a:ext cx="1010418" cy="1994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N-1</a:t>
              </a:r>
              <a:r>
                <a:rPr lang="ko-KR" altLang="en-US" b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 반복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F1E048C-6F6E-5F43-8DA7-72A454410047}"/>
                </a:ext>
              </a:extLst>
            </p:cNvPr>
            <p:cNvSpPr txBox="1"/>
            <p:nvPr/>
          </p:nvSpPr>
          <p:spPr>
            <a:xfrm rot="5400000">
              <a:off x="4671737" y="2911586"/>
              <a:ext cx="46551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</a:t>
              </a:r>
              <a:endParaRPr lang="ko-KR" altLang="en-US" sz="1200" b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9766726-8FCA-7247-B886-47919D70DDC2}"/>
                </a:ext>
              </a:extLst>
            </p:cNvPr>
            <p:cNvSpPr txBox="1"/>
            <p:nvPr/>
          </p:nvSpPr>
          <p:spPr>
            <a:xfrm rot="5400000">
              <a:off x="2408332" y="2887817"/>
              <a:ext cx="46551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</a:t>
              </a:r>
              <a:endParaRPr lang="ko-KR" altLang="en-US" sz="1200" b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72" name="직선 연결선 18">
            <a:extLst>
              <a:ext uri="{FF2B5EF4-FFF2-40B4-BE49-F238E27FC236}">
                <a16:creationId xmlns:a16="http://schemas.microsoft.com/office/drawing/2014/main" id="{4F4A44B0-7897-B543-93E8-4E97477D535E}"/>
              </a:ext>
            </a:extLst>
          </p:cNvPr>
          <p:cNvCxnSpPr>
            <a:cxnSpLocks/>
          </p:cNvCxnSpPr>
          <p:nvPr/>
        </p:nvCxnSpPr>
        <p:spPr>
          <a:xfrm>
            <a:off x="4768190" y="3203341"/>
            <a:ext cx="0" cy="1347801"/>
          </a:xfrm>
          <a:prstGeom prst="line">
            <a:avLst/>
          </a:prstGeom>
          <a:ln w="57150">
            <a:solidFill>
              <a:srgbClr val="3BCE4A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9C715E7-FEAB-5046-AFED-A4D8CAA0B10E}"/>
              </a:ext>
            </a:extLst>
          </p:cNvPr>
          <p:cNvGrpSpPr/>
          <p:nvPr/>
        </p:nvGrpSpPr>
        <p:grpSpPr>
          <a:xfrm>
            <a:off x="3970554" y="4574780"/>
            <a:ext cx="1575024" cy="1941348"/>
            <a:chOff x="3653259" y="1996399"/>
            <a:chExt cx="1329628" cy="163887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2C0CB4A-F24A-A34F-8135-A574C179BF2D}"/>
                </a:ext>
              </a:extLst>
            </p:cNvPr>
            <p:cNvGrpSpPr/>
            <p:nvPr/>
          </p:nvGrpSpPr>
          <p:grpSpPr>
            <a:xfrm>
              <a:off x="3674317" y="2255969"/>
              <a:ext cx="1292786" cy="1292786"/>
              <a:chOff x="2870882" y="4202731"/>
              <a:chExt cx="1292786" cy="1292786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DAAEF723-8B8D-884B-9AC0-83A7CA7E3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0882" y="4202731"/>
                <a:ext cx="1292786" cy="1292786"/>
              </a:xfrm>
              <a:prstGeom prst="rect">
                <a:avLst/>
              </a:prstGeom>
            </p:spPr>
          </p:pic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ADC72180-AB83-5C4E-9DBE-70BE9D54E5A8}"/>
                  </a:ext>
                </a:extLst>
              </p:cNvPr>
              <p:cNvSpPr/>
              <p:nvPr/>
            </p:nvSpPr>
            <p:spPr>
              <a:xfrm>
                <a:off x="3475582" y="4289460"/>
                <a:ext cx="83193" cy="83193"/>
              </a:xfrm>
              <a:prstGeom prst="ellipse">
                <a:avLst/>
              </a:prstGeom>
              <a:solidFill>
                <a:srgbClr val="3BCE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041E1CAB-B74D-964E-BD18-F4AF9C902CCE}"/>
                  </a:ext>
                </a:extLst>
              </p:cNvPr>
              <p:cNvSpPr/>
              <p:nvPr/>
            </p:nvSpPr>
            <p:spPr>
              <a:xfrm>
                <a:off x="3254292" y="4906205"/>
                <a:ext cx="83193" cy="83193"/>
              </a:xfrm>
              <a:prstGeom prst="ellipse">
                <a:avLst/>
              </a:prstGeom>
              <a:solidFill>
                <a:srgbClr val="3BCE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0C67C144-BC20-E94B-A39A-6AAC0FE5D625}"/>
                  </a:ext>
                </a:extLst>
              </p:cNvPr>
              <p:cNvSpPr/>
              <p:nvPr/>
            </p:nvSpPr>
            <p:spPr>
              <a:xfrm>
                <a:off x="3695188" y="4906205"/>
                <a:ext cx="83193" cy="83193"/>
              </a:xfrm>
              <a:prstGeom prst="ellipse">
                <a:avLst/>
              </a:prstGeom>
              <a:solidFill>
                <a:srgbClr val="3BCE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07609521-FE7D-9642-BECD-99F63309CD7F}"/>
                  </a:ext>
                </a:extLst>
              </p:cNvPr>
              <p:cNvSpPr/>
              <p:nvPr/>
            </p:nvSpPr>
            <p:spPr>
              <a:xfrm>
                <a:off x="3394770" y="5392174"/>
                <a:ext cx="83193" cy="83193"/>
              </a:xfrm>
              <a:prstGeom prst="ellipse">
                <a:avLst/>
              </a:prstGeom>
              <a:solidFill>
                <a:srgbClr val="3BCE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38A037CC-E7A4-E54C-98ED-E8B0C571674E}"/>
                  </a:ext>
                </a:extLst>
              </p:cNvPr>
              <p:cNvSpPr/>
              <p:nvPr/>
            </p:nvSpPr>
            <p:spPr>
              <a:xfrm>
                <a:off x="3554013" y="5392174"/>
                <a:ext cx="83193" cy="83193"/>
              </a:xfrm>
              <a:prstGeom prst="ellipse">
                <a:avLst/>
              </a:prstGeom>
              <a:solidFill>
                <a:srgbClr val="3BCE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AE212EA-97C2-074D-B3A1-C54DBA950AF0}"/>
                </a:ext>
              </a:extLst>
            </p:cNvPr>
            <p:cNvSpPr/>
            <p:nvPr/>
          </p:nvSpPr>
          <p:spPr>
            <a:xfrm>
              <a:off x="4129831" y="1996399"/>
              <a:ext cx="40107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번</a:t>
              </a:r>
              <a:endPara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864AB86-70B6-5240-9B2A-A30F33221493}"/>
                </a:ext>
              </a:extLst>
            </p:cNvPr>
            <p:cNvSpPr/>
            <p:nvPr/>
          </p:nvSpPr>
          <p:spPr>
            <a:xfrm>
              <a:off x="4581815" y="2885897"/>
              <a:ext cx="40107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번</a:t>
              </a:r>
              <a:endPara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1E1000A-106E-0F44-B733-00BA87A52B0F}"/>
                </a:ext>
              </a:extLst>
            </p:cNvPr>
            <p:cNvSpPr/>
            <p:nvPr/>
          </p:nvSpPr>
          <p:spPr>
            <a:xfrm>
              <a:off x="3653259" y="2901347"/>
              <a:ext cx="40107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번</a:t>
              </a:r>
              <a:endPara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D7A37A0-1D2E-0844-A3FA-9C070B6DB6F1}"/>
                </a:ext>
              </a:extLst>
            </p:cNvPr>
            <p:cNvSpPr/>
            <p:nvPr/>
          </p:nvSpPr>
          <p:spPr>
            <a:xfrm>
              <a:off x="3767026" y="3373230"/>
              <a:ext cx="48923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</a:t>
              </a:r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번</a:t>
              </a:r>
              <a:endPara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3C6369C-7800-994C-852F-706886D60ABD}"/>
                </a:ext>
              </a:extLst>
            </p:cNvPr>
            <p:cNvSpPr/>
            <p:nvPr/>
          </p:nvSpPr>
          <p:spPr>
            <a:xfrm>
              <a:off x="4374045" y="3373666"/>
              <a:ext cx="48923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14</a:t>
              </a:r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번</a:t>
              </a:r>
              <a:endPara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A3A799A-BC16-6B49-B88B-ED327FC76E19}"/>
              </a:ext>
            </a:extLst>
          </p:cNvPr>
          <p:cNvSpPr/>
          <p:nvPr/>
        </p:nvSpPr>
        <p:spPr>
          <a:xfrm>
            <a:off x="4449670" y="5514526"/>
            <a:ext cx="98547" cy="98547"/>
          </a:xfrm>
          <a:prstGeom prst="ellipse">
            <a:avLst/>
          </a:prstGeom>
          <a:solidFill>
            <a:srgbClr val="3BC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60779E7-D5F1-C348-B035-DC8D5B0E9523}"/>
              </a:ext>
            </a:extLst>
          </p:cNvPr>
          <p:cNvSpPr/>
          <p:nvPr/>
        </p:nvSpPr>
        <p:spPr>
          <a:xfrm>
            <a:off x="4971938" y="5514526"/>
            <a:ext cx="98547" cy="98547"/>
          </a:xfrm>
          <a:prstGeom prst="ellipse">
            <a:avLst/>
          </a:prstGeom>
          <a:solidFill>
            <a:srgbClr val="3BC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F0C263C-466E-D149-BD03-FD247B45DEB9}"/>
              </a:ext>
            </a:extLst>
          </p:cNvPr>
          <p:cNvSpPr/>
          <p:nvPr/>
        </p:nvSpPr>
        <p:spPr>
          <a:xfrm>
            <a:off x="4616075" y="6081098"/>
            <a:ext cx="98547" cy="98547"/>
          </a:xfrm>
          <a:prstGeom prst="ellipse">
            <a:avLst/>
          </a:prstGeom>
          <a:solidFill>
            <a:srgbClr val="3BC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00A04965-86D3-4744-9892-38EBF8B097F8}"/>
              </a:ext>
            </a:extLst>
          </p:cNvPr>
          <p:cNvSpPr/>
          <p:nvPr/>
        </p:nvSpPr>
        <p:spPr>
          <a:xfrm>
            <a:off x="4804707" y="6081098"/>
            <a:ext cx="98547" cy="98547"/>
          </a:xfrm>
          <a:prstGeom prst="ellipse">
            <a:avLst/>
          </a:prstGeom>
          <a:solidFill>
            <a:srgbClr val="3BC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9400FC2-CB6A-4B49-B66D-7FB502EA958C}"/>
              </a:ext>
            </a:extLst>
          </p:cNvPr>
          <p:cNvSpPr/>
          <p:nvPr/>
        </p:nvSpPr>
        <p:spPr>
          <a:xfrm>
            <a:off x="4194546" y="5989794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</a:t>
            </a:r>
            <a:endParaRPr lang="ko-KR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618CA9F-95DC-D94F-9AE8-21AF99AE4D0F}"/>
              </a:ext>
            </a:extLst>
          </p:cNvPr>
          <p:cNvSpPr/>
          <p:nvPr/>
        </p:nvSpPr>
        <p:spPr>
          <a:xfrm>
            <a:off x="4869515" y="5990310"/>
            <a:ext cx="4892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</a:t>
            </a:r>
            <a:endParaRPr lang="ko-KR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45F4451-C8ED-9C4D-8A55-631ED8ADBBED}"/>
              </a:ext>
            </a:extLst>
          </p:cNvPr>
          <p:cNvSpPr/>
          <p:nvPr/>
        </p:nvSpPr>
        <p:spPr>
          <a:xfrm>
            <a:off x="5107495" y="5385135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</a:t>
            </a:r>
            <a:endParaRPr lang="ko-KR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881361B-03D9-254A-8F08-8C9B0D6DD56F}"/>
              </a:ext>
            </a:extLst>
          </p:cNvPr>
          <p:cNvSpPr/>
          <p:nvPr/>
        </p:nvSpPr>
        <p:spPr>
          <a:xfrm>
            <a:off x="4005786" y="5383558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</a:t>
            </a:r>
            <a:endParaRPr lang="ko-KR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41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295430" y="830586"/>
            <a:ext cx="11591700" cy="5780174"/>
          </a:xfrm>
          <a:prstGeom prst="rect">
            <a:avLst/>
          </a:prstGeom>
          <a:noFill/>
          <a:ln w="12700" cap="flat" cmpd="sng">
            <a:solidFill>
              <a:srgbClr val="3FD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6" name="Google Shape;109;p2">
            <a:extLst>
              <a:ext uri="{FF2B5EF4-FFF2-40B4-BE49-F238E27FC236}">
                <a16:creationId xmlns:a16="http://schemas.microsoft.com/office/drawing/2014/main" id="{D49A6281-DF93-E44F-9E53-2C83D0E9326D}"/>
              </a:ext>
            </a:extLst>
          </p:cNvPr>
          <p:cNvSpPr txBox="1"/>
          <p:nvPr/>
        </p:nvSpPr>
        <p:spPr>
          <a:xfrm>
            <a:off x="295430" y="176065"/>
            <a:ext cx="1149930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구현 내용 </a:t>
            </a:r>
            <a:r>
              <a:rPr lang="en-US" altLang="ko-KR" sz="32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:</a:t>
            </a:r>
            <a:r>
              <a:rPr lang="ko-KR" altLang="en-US" sz="32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음악 생성</a:t>
            </a:r>
            <a:endParaRPr lang="en-US" altLang="ko-KR" sz="3200" b="1" i="0" u="none" strike="noStrike" cap="none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E47E38A-47C4-6B46-A97B-E07103E8C464}"/>
              </a:ext>
            </a:extLst>
          </p:cNvPr>
          <p:cNvSpPr txBox="1"/>
          <p:nvPr/>
        </p:nvSpPr>
        <p:spPr>
          <a:xfrm>
            <a:off x="1572005" y="1148024"/>
            <a:ext cx="903504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이전 시점과 현재 시점 간 신체 </a:t>
            </a:r>
            <a:r>
              <a:rPr lang="ko-KR" altLang="en-US" sz="2000" b="1" dirty="0" err="1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좌표값의</a:t>
            </a:r>
            <a:r>
              <a:rPr lang="ko-KR" altLang="en-US" sz="20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차이를 고려하여 변화를 준다</a:t>
            </a:r>
            <a:r>
              <a:rPr lang="en-US" altLang="ko-KR" sz="20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</p:txBody>
      </p:sp>
      <p:sp>
        <p:nvSpPr>
          <p:cNvPr id="138" name="왼쪽/오른쪽 화살표 12">
            <a:extLst>
              <a:ext uri="{FF2B5EF4-FFF2-40B4-BE49-F238E27FC236}">
                <a16:creationId xmlns:a16="http://schemas.microsoft.com/office/drawing/2014/main" id="{357BC245-2E86-BE4C-B5EE-E9D4EF464CD8}"/>
              </a:ext>
            </a:extLst>
          </p:cNvPr>
          <p:cNvSpPr/>
          <p:nvPr/>
        </p:nvSpPr>
        <p:spPr>
          <a:xfrm>
            <a:off x="5510704" y="3043982"/>
            <a:ext cx="778555" cy="283245"/>
          </a:xfrm>
          <a:prstGeom prst="leftRightArrow">
            <a:avLst>
              <a:gd name="adj1" fmla="val 50000"/>
              <a:gd name="adj2" fmla="val 66814"/>
            </a:avLst>
          </a:prstGeom>
          <a:solidFill>
            <a:srgbClr val="3BC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406F171-FB51-CF44-B2FA-B012BCAB99CA}"/>
              </a:ext>
            </a:extLst>
          </p:cNvPr>
          <p:cNvSpPr/>
          <p:nvPr/>
        </p:nvSpPr>
        <p:spPr>
          <a:xfrm>
            <a:off x="5313449" y="2196976"/>
            <a:ext cx="1168948" cy="882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신체 부위 별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좌표값의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변화량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추출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(18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4035B980-5D22-4447-A2F8-8302B3894005}"/>
              </a:ext>
            </a:extLst>
          </p:cNvPr>
          <p:cNvGrpSpPr/>
          <p:nvPr/>
        </p:nvGrpSpPr>
        <p:grpSpPr>
          <a:xfrm>
            <a:off x="7650803" y="2196976"/>
            <a:ext cx="2531833" cy="2964804"/>
            <a:chOff x="6663991" y="2075106"/>
            <a:chExt cx="2940851" cy="3443769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3DAA3A0-C480-B648-BA50-0DD02D18153C}"/>
                </a:ext>
              </a:extLst>
            </p:cNvPr>
            <p:cNvSpPr txBox="1"/>
            <p:nvPr/>
          </p:nvSpPr>
          <p:spPr>
            <a:xfrm>
              <a:off x="7221564" y="4539851"/>
              <a:ext cx="1866884" cy="3038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현재 시점 프레임</a:t>
              </a:r>
              <a:endParaRPr lang="en-US" altLang="ko-KR" sz="11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013CC96-9ECD-754D-BFE8-3DEE11CD77E9}"/>
                </a:ext>
              </a:extLst>
            </p:cNvPr>
            <p:cNvGrpSpPr/>
            <p:nvPr/>
          </p:nvGrpSpPr>
          <p:grpSpPr>
            <a:xfrm>
              <a:off x="6663991" y="2075106"/>
              <a:ext cx="2940851" cy="3443769"/>
              <a:chOff x="6663991" y="2075106"/>
              <a:chExt cx="2940851" cy="3443769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EF6BEB54-ABB4-194F-89C4-8BCDBF031ED7}"/>
                  </a:ext>
                </a:extLst>
              </p:cNvPr>
              <p:cNvGrpSpPr/>
              <p:nvPr/>
            </p:nvGrpSpPr>
            <p:grpSpPr>
              <a:xfrm>
                <a:off x="6693511" y="2257718"/>
                <a:ext cx="1605079" cy="2070901"/>
                <a:chOff x="2825879" y="1599318"/>
                <a:chExt cx="2415922" cy="3117058"/>
              </a:xfrm>
            </p:grpSpPr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C9963AB8-4501-634D-B945-90631FC0A1D4}"/>
                    </a:ext>
                  </a:extLst>
                </p:cNvPr>
                <p:cNvGrpSpPr/>
                <p:nvPr/>
              </p:nvGrpSpPr>
              <p:grpSpPr>
                <a:xfrm>
                  <a:off x="2825879" y="1599318"/>
                  <a:ext cx="2371489" cy="3117058"/>
                  <a:chOff x="-1444641" y="1599932"/>
                  <a:chExt cx="2371489" cy="3090746"/>
                </a:xfrm>
              </p:grpSpPr>
              <p:pic>
                <p:nvPicPr>
                  <p:cNvPr id="157" name="그림 156">
                    <a:extLst>
                      <a:ext uri="{FF2B5EF4-FFF2-40B4-BE49-F238E27FC236}">
                        <a16:creationId xmlns:a16="http://schemas.microsoft.com/office/drawing/2014/main" id="{73677764-8059-9B4E-8634-40B0CC842A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6218" r="17052"/>
                  <a:stretch/>
                </p:blipFill>
                <p:spPr>
                  <a:xfrm>
                    <a:off x="-1444641" y="1599932"/>
                    <a:ext cx="2371489" cy="3090746"/>
                  </a:xfrm>
                  <a:prstGeom prst="rect">
                    <a:avLst/>
                  </a:prstGeom>
                </p:spPr>
              </p:pic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06369C04-F3C0-DD48-BE70-3523477C318C}"/>
                      </a:ext>
                    </a:extLst>
                  </p:cNvPr>
                  <p:cNvGrpSpPr/>
                  <p:nvPr/>
                </p:nvGrpSpPr>
                <p:grpSpPr>
                  <a:xfrm>
                    <a:off x="-1357564" y="1799985"/>
                    <a:ext cx="2221566" cy="2846799"/>
                    <a:chOff x="-1357564" y="1799985"/>
                    <a:chExt cx="2221566" cy="2846799"/>
                  </a:xfrm>
                </p:grpSpPr>
                <p:sp>
                  <p:nvSpPr>
                    <p:cNvPr id="159" name="타원 158">
                      <a:extLst>
                        <a:ext uri="{FF2B5EF4-FFF2-40B4-BE49-F238E27FC236}">
                          <a16:creationId xmlns:a16="http://schemas.microsoft.com/office/drawing/2014/main" id="{C9B6BF06-CD43-1840-A5D3-F81DD7C22B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87972" y="4362735"/>
                      <a:ext cx="284048" cy="28404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160" name="타원 159">
                      <a:extLst>
                        <a:ext uri="{FF2B5EF4-FFF2-40B4-BE49-F238E27FC236}">
                          <a16:creationId xmlns:a16="http://schemas.microsoft.com/office/drawing/2014/main" id="{E6BF8DDD-7E47-C54A-8CA8-4F2BEED0A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09402" y="1799985"/>
                      <a:ext cx="284048" cy="28404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161" name="타원 160">
                      <a:extLst>
                        <a:ext uri="{FF2B5EF4-FFF2-40B4-BE49-F238E27FC236}">
                          <a16:creationId xmlns:a16="http://schemas.microsoft.com/office/drawing/2014/main" id="{DAE0E094-9DDD-964D-B8C1-9A98C0230F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357564" y="2768014"/>
                      <a:ext cx="284412" cy="284412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162" name="타원 161">
                      <a:extLst>
                        <a:ext uri="{FF2B5EF4-FFF2-40B4-BE49-F238E27FC236}">
                          <a16:creationId xmlns:a16="http://schemas.microsoft.com/office/drawing/2014/main" id="{0B535E3F-8F9B-DA44-AB2B-772C9DCB581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85536" y="2319169"/>
                      <a:ext cx="278466" cy="278466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163" name="타원 162">
                      <a:extLst>
                        <a:ext uri="{FF2B5EF4-FFF2-40B4-BE49-F238E27FC236}">
                          <a16:creationId xmlns:a16="http://schemas.microsoft.com/office/drawing/2014/main" id="{7118918D-5755-EF4D-9184-6A72070545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632" y="4249430"/>
                      <a:ext cx="284048" cy="284049"/>
                    </a:xfrm>
                    <a:prstGeom prst="ellipse">
                      <a:avLst/>
                    </a:prstGeom>
                    <a:solidFill>
                      <a:srgbClr val="3CB6F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</p:grpSp>
            </p:grpSp>
            <p:pic>
              <p:nvPicPr>
                <p:cNvPr id="156" name="그림 155">
                  <a:extLst>
                    <a:ext uri="{FF2B5EF4-FFF2-40B4-BE49-F238E27FC236}">
                      <a16:creationId xmlns:a16="http://schemas.microsoft.com/office/drawing/2014/main" id="{E0C30DCC-5AEF-4747-AF6E-3664CA1B7E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9351"/>
                <a:stretch/>
              </p:blipFill>
              <p:spPr>
                <a:xfrm>
                  <a:off x="4777368" y="2940946"/>
                  <a:ext cx="464433" cy="1022283"/>
                </a:xfrm>
                <a:prstGeom prst="rect">
                  <a:avLst/>
                </a:prstGeom>
              </p:spPr>
            </p:pic>
          </p:grp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C5C32657-0F0F-154B-9052-D537AE350F88}"/>
                  </a:ext>
                </a:extLst>
              </p:cNvPr>
              <p:cNvSpPr/>
              <p:nvPr/>
            </p:nvSpPr>
            <p:spPr>
              <a:xfrm>
                <a:off x="6663991" y="2075106"/>
                <a:ext cx="2893020" cy="3443769"/>
              </a:xfrm>
              <a:prstGeom prst="rect">
                <a:avLst/>
              </a:prstGeom>
              <a:noFill/>
              <a:ln w="9525">
                <a:solidFill>
                  <a:srgbClr val="A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1B3EC0-2C68-4747-A8CB-6ADDF0EDFE1E}"/>
                  </a:ext>
                </a:extLst>
              </p:cNvPr>
              <p:cNvSpPr/>
              <p:nvPr/>
            </p:nvSpPr>
            <p:spPr>
              <a:xfrm>
                <a:off x="8875441" y="2129168"/>
                <a:ext cx="720000" cy="39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2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(x’, y’)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21AE4C9-838C-4B4D-885C-72C477B9614D}"/>
                  </a:ext>
                </a:extLst>
              </p:cNvPr>
              <p:cNvSpPr/>
              <p:nvPr/>
            </p:nvSpPr>
            <p:spPr>
              <a:xfrm>
                <a:off x="8884842" y="2659586"/>
                <a:ext cx="720000" cy="39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2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(a’, b’)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D14A8E3B-D5CD-6A49-9A79-FA70CE567C9A}"/>
                  </a:ext>
                </a:extLst>
              </p:cNvPr>
              <p:cNvSpPr/>
              <p:nvPr/>
            </p:nvSpPr>
            <p:spPr>
              <a:xfrm>
                <a:off x="8884842" y="3149064"/>
                <a:ext cx="720000" cy="39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2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(c’, d’)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C142E7B-1E41-734F-85EA-CCF77D6355D9}"/>
                  </a:ext>
                </a:extLst>
              </p:cNvPr>
              <p:cNvSpPr/>
              <p:nvPr/>
            </p:nvSpPr>
            <p:spPr>
              <a:xfrm>
                <a:off x="8876088" y="3669801"/>
                <a:ext cx="720000" cy="39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2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(e’, f’)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D4D4B34-638A-0942-A328-3817186EA4B1}"/>
                  </a:ext>
                </a:extLst>
              </p:cNvPr>
              <p:cNvSpPr/>
              <p:nvPr/>
            </p:nvSpPr>
            <p:spPr>
              <a:xfrm>
                <a:off x="8875441" y="4114435"/>
                <a:ext cx="720000" cy="39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2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(g’, h’)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862453FC-88FE-394E-A354-72C670AFBC8E}"/>
                  </a:ext>
                </a:extLst>
              </p:cNvPr>
              <p:cNvSpPr/>
              <p:nvPr/>
            </p:nvSpPr>
            <p:spPr>
              <a:xfrm>
                <a:off x="8272383" y="2150004"/>
                <a:ext cx="780504" cy="3834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2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Head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3B220B0-1BAC-A84C-AF83-F90EF0B37604}"/>
                  </a:ext>
                </a:extLst>
              </p:cNvPr>
              <p:cNvSpPr/>
              <p:nvPr/>
            </p:nvSpPr>
            <p:spPr>
              <a:xfrm>
                <a:off x="8278308" y="2670654"/>
                <a:ext cx="776413" cy="3834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200" b="1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Rhand</a:t>
                </a:r>
                <a:endPara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E57471F-CCE2-D84A-AF5B-D4CB618F4735}"/>
                  </a:ext>
                </a:extLst>
              </p:cNvPr>
              <p:cNvSpPr/>
              <p:nvPr/>
            </p:nvSpPr>
            <p:spPr>
              <a:xfrm>
                <a:off x="8274059" y="3165668"/>
                <a:ext cx="780504" cy="3834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200" b="1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Lhand</a:t>
                </a:r>
                <a:endPara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1D3B87D-C50A-0A43-AAA4-3117AF8ED4C7}"/>
                  </a:ext>
                </a:extLst>
              </p:cNvPr>
              <p:cNvSpPr/>
              <p:nvPr/>
            </p:nvSpPr>
            <p:spPr>
              <a:xfrm>
                <a:off x="8272382" y="3679175"/>
                <a:ext cx="786881" cy="3834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Rfoot</a:t>
                </a:r>
                <a:endPara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4A5D28E0-5FD6-6F41-9772-D032DF4F62D8}"/>
                  </a:ext>
                </a:extLst>
              </p:cNvPr>
              <p:cNvSpPr/>
              <p:nvPr/>
            </p:nvSpPr>
            <p:spPr>
              <a:xfrm>
                <a:off x="8272383" y="4167532"/>
                <a:ext cx="786881" cy="321748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Lfoot</a:t>
                </a:r>
                <a:endPara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cxnSp>
        <p:nvCxnSpPr>
          <p:cNvPr id="185" name="직선 연결선 99">
            <a:extLst>
              <a:ext uri="{FF2B5EF4-FFF2-40B4-BE49-F238E27FC236}">
                <a16:creationId xmlns:a16="http://schemas.microsoft.com/office/drawing/2014/main" id="{6819F859-463A-F14E-BEDF-7D8CFF0D2C4E}"/>
              </a:ext>
            </a:extLst>
          </p:cNvPr>
          <p:cNvCxnSpPr>
            <a:cxnSpLocks/>
            <a:stCxn id="138" idx="5"/>
          </p:cNvCxnSpPr>
          <p:nvPr/>
        </p:nvCxnSpPr>
        <p:spPr>
          <a:xfrm flipH="1">
            <a:off x="5880425" y="3256416"/>
            <a:ext cx="19557" cy="1085398"/>
          </a:xfrm>
          <a:prstGeom prst="line">
            <a:avLst/>
          </a:prstGeom>
          <a:ln w="38100">
            <a:solidFill>
              <a:srgbClr val="3BCE4A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3566517-F848-6A40-A23E-A8AACC941679}"/>
              </a:ext>
            </a:extLst>
          </p:cNvPr>
          <p:cNvSpPr/>
          <p:nvPr/>
        </p:nvSpPr>
        <p:spPr>
          <a:xfrm>
            <a:off x="4268466" y="4399325"/>
            <a:ext cx="32665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변화량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 4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값에 해당하는 리듬 부여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</a:p>
          <a:p>
            <a:pPr algn="ctr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If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전체 변화량의 평균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프레임 변화량 평균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낮고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작은 음 반환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</a:t>
            </a:r>
          </a:p>
          <a:p>
            <a:pPr algn="ctr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If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변화량의 평균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프레임 변화량 평균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큰 음 반환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68E552-715B-4E04-85B2-521CE2F73103}"/>
              </a:ext>
            </a:extLst>
          </p:cNvPr>
          <p:cNvGrpSpPr/>
          <p:nvPr/>
        </p:nvGrpSpPr>
        <p:grpSpPr>
          <a:xfrm>
            <a:off x="1852916" y="2198619"/>
            <a:ext cx="2489382" cy="2974985"/>
            <a:chOff x="2939041" y="1844147"/>
            <a:chExt cx="2489382" cy="2974985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7C576BB8-C790-3440-88E8-0CDDEEA0A330}"/>
                </a:ext>
              </a:extLst>
            </p:cNvPr>
            <p:cNvGrpSpPr/>
            <p:nvPr/>
          </p:nvGrpSpPr>
          <p:grpSpPr>
            <a:xfrm>
              <a:off x="2939041" y="1844147"/>
              <a:ext cx="2489382" cy="2974985"/>
              <a:chOff x="2439435" y="2070900"/>
              <a:chExt cx="2893020" cy="3457360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866E757-90FF-0646-B4A1-8E48BC412A66}"/>
                  </a:ext>
                </a:extLst>
              </p:cNvPr>
              <p:cNvSpPr txBox="1"/>
              <p:nvPr/>
            </p:nvSpPr>
            <p:spPr>
              <a:xfrm>
                <a:off x="3170035" y="4541561"/>
                <a:ext cx="1420180" cy="3040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b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이전 시점 프레임</a:t>
                </a:r>
                <a:endParaRPr lang="en-US" altLang="ko-KR" sz="11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1B614A50-ACBC-C146-B63A-A833A6508AE8}"/>
                  </a:ext>
                </a:extLst>
              </p:cNvPr>
              <p:cNvGrpSpPr/>
              <p:nvPr/>
            </p:nvGrpSpPr>
            <p:grpSpPr>
              <a:xfrm>
                <a:off x="2439435" y="2070900"/>
                <a:ext cx="2893020" cy="3457360"/>
                <a:chOff x="2439435" y="2070900"/>
                <a:chExt cx="2893020" cy="3457360"/>
              </a:xfrm>
            </p:grpSpPr>
            <p:grpSp>
              <p:nvGrpSpPr>
                <p:cNvPr id="167" name="그룹 166">
                  <a:extLst>
                    <a:ext uri="{FF2B5EF4-FFF2-40B4-BE49-F238E27FC236}">
                      <a16:creationId xmlns:a16="http://schemas.microsoft.com/office/drawing/2014/main" id="{9A68097C-F789-3341-87D7-1E1ADE53A418}"/>
                    </a:ext>
                  </a:extLst>
                </p:cNvPr>
                <p:cNvGrpSpPr/>
                <p:nvPr/>
              </p:nvGrpSpPr>
              <p:grpSpPr>
                <a:xfrm>
                  <a:off x="2699333" y="2217076"/>
                  <a:ext cx="1019302" cy="2070901"/>
                  <a:chOff x="1184932" y="1625631"/>
                  <a:chExt cx="1531605" cy="3111739"/>
                </a:xfrm>
              </p:grpSpPr>
              <p:pic>
                <p:nvPicPr>
                  <p:cNvPr id="180" name="그림 179">
                    <a:extLst>
                      <a:ext uri="{FF2B5EF4-FFF2-40B4-BE49-F238E27FC236}">
                        <a16:creationId xmlns:a16="http://schemas.microsoft.com/office/drawing/2014/main" id="{4927DEB5-82C2-6641-9AF4-B696EFD5A6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26384" r="24396"/>
                  <a:stretch/>
                </p:blipFill>
                <p:spPr>
                  <a:xfrm>
                    <a:off x="1184932" y="1625631"/>
                    <a:ext cx="1531605" cy="3111739"/>
                  </a:xfrm>
                  <a:prstGeom prst="rect">
                    <a:avLst/>
                  </a:prstGeom>
                </p:spPr>
              </p:pic>
              <p:sp>
                <p:nvSpPr>
                  <p:cNvPr id="181" name="타원 180">
                    <a:extLst>
                      <a:ext uri="{FF2B5EF4-FFF2-40B4-BE49-F238E27FC236}">
                        <a16:creationId xmlns:a16="http://schemas.microsoft.com/office/drawing/2014/main" id="{FD521670-816F-1D43-A1AC-1233DC39129F}"/>
                      </a:ext>
                    </a:extLst>
                  </p:cNvPr>
                  <p:cNvSpPr/>
                  <p:nvPr/>
                </p:nvSpPr>
                <p:spPr>
                  <a:xfrm>
                    <a:off x="1233360" y="3243242"/>
                    <a:ext cx="279257" cy="27159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82" name="타원 181">
                    <a:extLst>
                      <a:ext uri="{FF2B5EF4-FFF2-40B4-BE49-F238E27FC236}">
                        <a16:creationId xmlns:a16="http://schemas.microsoft.com/office/drawing/2014/main" id="{25FA69CE-F8A2-0A44-87C7-9D06F241DCE0}"/>
                      </a:ext>
                    </a:extLst>
                  </p:cNvPr>
                  <p:cNvSpPr/>
                  <p:nvPr/>
                </p:nvSpPr>
                <p:spPr>
                  <a:xfrm>
                    <a:off x="2305513" y="3235582"/>
                    <a:ext cx="279257" cy="279255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83" name="타원 182">
                    <a:extLst>
                      <a:ext uri="{FF2B5EF4-FFF2-40B4-BE49-F238E27FC236}">
                        <a16:creationId xmlns:a16="http://schemas.microsoft.com/office/drawing/2014/main" id="{3AD8E6D3-236F-CC43-A887-37818991671C}"/>
                      </a:ext>
                    </a:extLst>
                  </p:cNvPr>
                  <p:cNvSpPr/>
                  <p:nvPr/>
                </p:nvSpPr>
                <p:spPr>
                  <a:xfrm>
                    <a:off x="1596218" y="4445601"/>
                    <a:ext cx="259278" cy="25927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84" name="타원 183">
                    <a:extLst>
                      <a:ext uri="{FF2B5EF4-FFF2-40B4-BE49-F238E27FC236}">
                        <a16:creationId xmlns:a16="http://schemas.microsoft.com/office/drawing/2014/main" id="{8F5EF45E-1407-B341-8EF2-EBB31573D69C}"/>
                      </a:ext>
                    </a:extLst>
                  </p:cNvPr>
                  <p:cNvSpPr/>
                  <p:nvPr/>
                </p:nvSpPr>
                <p:spPr>
                  <a:xfrm>
                    <a:off x="1981066" y="4456316"/>
                    <a:ext cx="238867" cy="238867"/>
                  </a:xfrm>
                  <a:prstGeom prst="ellipse">
                    <a:avLst/>
                  </a:prstGeom>
                  <a:solidFill>
                    <a:srgbClr val="3CB6F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15E9A0F8-D0BA-E149-BB46-C22811030666}"/>
                    </a:ext>
                  </a:extLst>
                </p:cNvPr>
                <p:cNvSpPr/>
                <p:nvPr/>
              </p:nvSpPr>
              <p:spPr>
                <a:xfrm>
                  <a:off x="3880126" y="2137410"/>
                  <a:ext cx="780504" cy="3834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Head</a:t>
                  </a:r>
                  <a:endPara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EA9984C5-B928-7C48-81F7-37B9F68C68EA}"/>
                    </a:ext>
                  </a:extLst>
                </p:cNvPr>
                <p:cNvSpPr/>
                <p:nvPr/>
              </p:nvSpPr>
              <p:spPr>
                <a:xfrm>
                  <a:off x="4052193" y="3228791"/>
                  <a:ext cx="720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 altLang="ko-KR" sz="9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0DF903ED-AB82-B64A-AB5D-263130F8E483}"/>
                    </a:ext>
                  </a:extLst>
                </p:cNvPr>
                <p:cNvSpPr/>
                <p:nvPr/>
              </p:nvSpPr>
              <p:spPr>
                <a:xfrm>
                  <a:off x="3886052" y="2658060"/>
                  <a:ext cx="776413" cy="3834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 err="1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Rhand</a:t>
                  </a:r>
                  <a:endPara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F9CFBE22-DB1D-EA43-85AB-C6AC7570BC3D}"/>
                    </a:ext>
                  </a:extLst>
                </p:cNvPr>
                <p:cNvSpPr/>
                <p:nvPr/>
              </p:nvSpPr>
              <p:spPr>
                <a:xfrm>
                  <a:off x="3880126" y="3135942"/>
                  <a:ext cx="780504" cy="3834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 err="1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Lhand</a:t>
                  </a:r>
                  <a:endPara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D1BFCDAB-CD5D-0445-A079-C432C336605E}"/>
                    </a:ext>
                  </a:extLst>
                </p:cNvPr>
                <p:cNvSpPr/>
                <p:nvPr/>
              </p:nvSpPr>
              <p:spPr>
                <a:xfrm>
                  <a:off x="3880126" y="3675817"/>
                  <a:ext cx="786881" cy="3834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ko-KR" sz="1200" dirty="0" err="1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Rfoot</a:t>
                  </a:r>
                  <a:endPara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B9CD5E4C-8B95-DE46-9976-D655857C5B22}"/>
                    </a:ext>
                  </a:extLst>
                </p:cNvPr>
                <p:cNvSpPr/>
                <p:nvPr/>
              </p:nvSpPr>
              <p:spPr>
                <a:xfrm>
                  <a:off x="3880126" y="4164175"/>
                  <a:ext cx="786879" cy="321913"/>
                </a:xfrm>
                <a:prstGeom prst="rect">
                  <a:avLst/>
                </a:prstGeom>
                <a:ln w="2857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20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Lfoot</a:t>
                  </a:r>
                  <a:endPara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B2252DBC-1A6C-B543-9A1C-68C8184DDC95}"/>
                    </a:ext>
                  </a:extLst>
                </p:cNvPr>
                <p:cNvSpPr/>
                <p:nvPr/>
              </p:nvSpPr>
              <p:spPr>
                <a:xfrm>
                  <a:off x="4450964" y="2119490"/>
                  <a:ext cx="720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(x, y)</a:t>
                  </a:r>
                  <a:endPara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C618EE3F-D8E1-6249-8D4B-EB24C23BB5BF}"/>
                    </a:ext>
                  </a:extLst>
                </p:cNvPr>
                <p:cNvSpPr/>
                <p:nvPr/>
              </p:nvSpPr>
              <p:spPr>
                <a:xfrm>
                  <a:off x="4460365" y="2649908"/>
                  <a:ext cx="720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(a, b)</a:t>
                  </a:r>
                  <a:endPara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13A26E82-BB6D-5647-8E4B-ED29EA9D7E4B}"/>
                    </a:ext>
                  </a:extLst>
                </p:cNvPr>
                <p:cNvSpPr/>
                <p:nvPr/>
              </p:nvSpPr>
              <p:spPr>
                <a:xfrm>
                  <a:off x="4468312" y="3129705"/>
                  <a:ext cx="720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(c, d)</a:t>
                  </a:r>
                  <a:endPara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F1F5C815-9775-4A4D-85CA-809BABF484C9}"/>
                    </a:ext>
                  </a:extLst>
                </p:cNvPr>
                <p:cNvSpPr/>
                <p:nvPr/>
              </p:nvSpPr>
              <p:spPr>
                <a:xfrm>
                  <a:off x="4451611" y="3660123"/>
                  <a:ext cx="720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(e, f)</a:t>
                  </a:r>
                  <a:endPara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94C12C0F-0B9A-3948-B2B4-B955FADB96DB}"/>
                    </a:ext>
                  </a:extLst>
                </p:cNvPr>
                <p:cNvSpPr/>
                <p:nvPr/>
              </p:nvSpPr>
              <p:spPr>
                <a:xfrm>
                  <a:off x="4450964" y="4104757"/>
                  <a:ext cx="720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(g, h)</a:t>
                  </a:r>
                  <a:endPara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6AA4D7D7-BD47-A14B-87D4-1A1A1AFC8E95}"/>
                    </a:ext>
                  </a:extLst>
                </p:cNvPr>
                <p:cNvSpPr/>
                <p:nvPr/>
              </p:nvSpPr>
              <p:spPr>
                <a:xfrm>
                  <a:off x="2439435" y="2070900"/>
                  <a:ext cx="2893020" cy="3457360"/>
                </a:xfrm>
                <a:prstGeom prst="rect">
                  <a:avLst/>
                </a:prstGeom>
                <a:noFill/>
                <a:ln w="12700">
                  <a:solidFill>
                    <a:srgbClr val="AFAF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13F15C83-C0E5-7341-892B-194431937B95}"/>
                </a:ext>
              </a:extLst>
            </p:cNvPr>
            <p:cNvSpPr/>
            <p:nvPr/>
          </p:nvSpPr>
          <p:spPr>
            <a:xfrm>
              <a:off x="3495471" y="2066334"/>
              <a:ext cx="162468" cy="1638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FED86789-BEC8-DF41-8310-5E117788E4CA}"/>
                </a:ext>
              </a:extLst>
            </p:cNvPr>
            <p:cNvSpPr/>
            <p:nvPr/>
          </p:nvSpPr>
          <p:spPr>
            <a:xfrm>
              <a:off x="3194267" y="2668940"/>
              <a:ext cx="159919" cy="1555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E36B3DC-D751-5D42-BAAF-43F8661BF169}"/>
                </a:ext>
              </a:extLst>
            </p:cNvPr>
            <p:cNvSpPr/>
            <p:nvPr/>
          </p:nvSpPr>
          <p:spPr>
            <a:xfrm>
              <a:off x="3808245" y="2664553"/>
              <a:ext cx="159919" cy="1599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B67DB4CC-9203-EC4B-9B69-6695EB6BD228}"/>
                </a:ext>
              </a:extLst>
            </p:cNvPr>
            <p:cNvSpPr/>
            <p:nvPr/>
          </p:nvSpPr>
          <p:spPr>
            <a:xfrm>
              <a:off x="3405585" y="3363417"/>
              <a:ext cx="148478" cy="14847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336C944C-B6AA-AF4B-A8FB-0B5B9E70FF84}"/>
                </a:ext>
              </a:extLst>
            </p:cNvPr>
            <p:cNvSpPr/>
            <p:nvPr/>
          </p:nvSpPr>
          <p:spPr>
            <a:xfrm>
              <a:off x="3625972" y="3369553"/>
              <a:ext cx="136789" cy="136789"/>
            </a:xfrm>
            <a:prstGeom prst="ellipse">
              <a:avLst/>
            </a:prstGeom>
            <a:solidFill>
              <a:srgbClr val="3CB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7A357C2-4CB6-40FC-B7CB-D120B1E42556}"/>
                </a:ext>
              </a:extLst>
            </p:cNvPr>
            <p:cNvSpPr/>
            <p:nvPr/>
          </p:nvSpPr>
          <p:spPr>
            <a:xfrm>
              <a:off x="3506818" y="2793214"/>
              <a:ext cx="162468" cy="1638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E81AE957-7720-BC4F-BBB1-67A262CAD6F4}"/>
              </a:ext>
            </a:extLst>
          </p:cNvPr>
          <p:cNvSpPr/>
          <p:nvPr/>
        </p:nvSpPr>
        <p:spPr>
          <a:xfrm>
            <a:off x="7985240" y="3060246"/>
            <a:ext cx="159919" cy="1555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A9E3857-3971-CA41-BE4D-FFC6BCEA7900}"/>
              </a:ext>
            </a:extLst>
          </p:cNvPr>
          <p:cNvSpPr/>
          <p:nvPr/>
        </p:nvSpPr>
        <p:spPr>
          <a:xfrm>
            <a:off x="8615614" y="2903325"/>
            <a:ext cx="159919" cy="1599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AFDDAFF-2F45-004D-87C9-FFA6711AE6E3}"/>
              </a:ext>
            </a:extLst>
          </p:cNvPr>
          <p:cNvSpPr/>
          <p:nvPr/>
        </p:nvSpPr>
        <p:spPr>
          <a:xfrm>
            <a:off x="8272739" y="3133457"/>
            <a:ext cx="162468" cy="16385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205E6D9-5C50-D045-A593-2EB20C659241}"/>
              </a:ext>
            </a:extLst>
          </p:cNvPr>
          <p:cNvSpPr/>
          <p:nvPr/>
        </p:nvSpPr>
        <p:spPr>
          <a:xfrm>
            <a:off x="8056589" y="3647526"/>
            <a:ext cx="148478" cy="14847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8650EBA-A421-0A42-BF0E-06E4BDBFF993}"/>
              </a:ext>
            </a:extLst>
          </p:cNvPr>
          <p:cNvSpPr/>
          <p:nvPr/>
        </p:nvSpPr>
        <p:spPr>
          <a:xfrm>
            <a:off x="8407037" y="3674594"/>
            <a:ext cx="136789" cy="136789"/>
          </a:xfrm>
          <a:prstGeom prst="ellipse">
            <a:avLst/>
          </a:prstGeom>
          <a:solidFill>
            <a:srgbClr val="3CB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183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9;p2">
            <a:extLst>
              <a:ext uri="{FF2B5EF4-FFF2-40B4-BE49-F238E27FC236}">
                <a16:creationId xmlns:a16="http://schemas.microsoft.com/office/drawing/2014/main" id="{D49A6281-DF93-E44F-9E53-2C83D0E9326D}"/>
              </a:ext>
            </a:extLst>
          </p:cNvPr>
          <p:cNvSpPr txBox="1"/>
          <p:nvPr/>
        </p:nvSpPr>
        <p:spPr>
          <a:xfrm>
            <a:off x="295430" y="176065"/>
            <a:ext cx="1149930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구현 내용 </a:t>
            </a:r>
            <a:r>
              <a:rPr lang="en-US" altLang="ko-KR" sz="32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:</a:t>
            </a:r>
            <a:r>
              <a:rPr lang="ko-KR" altLang="en-US" sz="32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뮤직비디오 </a:t>
            </a:r>
            <a:r>
              <a:rPr lang="en-US" altLang="ko-KR" sz="32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+</a:t>
            </a:r>
            <a:r>
              <a:rPr lang="ko-KR" altLang="en-US" sz="32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사운드 로그</a:t>
            </a:r>
            <a:endParaRPr lang="en-US" altLang="ko-KR" sz="3200" b="1" i="0" u="none" strike="noStrike" cap="none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E4DD4F-AE2D-2944-945F-B218AEB58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4" y="850740"/>
            <a:ext cx="11549752" cy="572317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AAF390D-5B64-FA49-A43F-2B6EDBF8E6D4}"/>
              </a:ext>
            </a:extLst>
          </p:cNvPr>
          <p:cNvGrpSpPr/>
          <p:nvPr/>
        </p:nvGrpSpPr>
        <p:grpSpPr>
          <a:xfrm>
            <a:off x="9054191" y="3661953"/>
            <a:ext cx="2148056" cy="804745"/>
            <a:chOff x="9054191" y="2141134"/>
            <a:chExt cx="2148056" cy="8047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BCAFAB-DCA7-DF49-8940-C73252F4910F}"/>
                </a:ext>
              </a:extLst>
            </p:cNvPr>
            <p:cNvSpPr/>
            <p:nvPr/>
          </p:nvSpPr>
          <p:spPr>
            <a:xfrm>
              <a:off x="9395996" y="2141134"/>
              <a:ext cx="1806251" cy="804745"/>
            </a:xfrm>
            <a:prstGeom prst="rect">
              <a:avLst/>
            </a:prstGeom>
            <a:solidFill>
              <a:srgbClr val="17D888">
                <a:alpha val="10196"/>
              </a:srgbClr>
            </a:solidFill>
            <a:ln w="19050">
              <a:solidFill>
                <a:srgbClr val="17D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 속 인물의 </a:t>
              </a:r>
              <a:endPara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활동적인 움직임 횟수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B1DC96B-128A-424C-B5A7-8F05F2073DE6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9054191" y="2543507"/>
              <a:ext cx="341805" cy="0"/>
            </a:xfrm>
            <a:prstGeom prst="straightConnector1">
              <a:avLst/>
            </a:prstGeom>
            <a:ln>
              <a:solidFill>
                <a:srgbClr val="17D8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A1E73E-C1FB-324D-A585-7CF3A3A71BC5}"/>
              </a:ext>
            </a:extLst>
          </p:cNvPr>
          <p:cNvGrpSpPr/>
          <p:nvPr/>
        </p:nvGrpSpPr>
        <p:grpSpPr>
          <a:xfrm>
            <a:off x="5261124" y="1912534"/>
            <a:ext cx="2490680" cy="804745"/>
            <a:chOff x="9671412" y="2543507"/>
            <a:chExt cx="2148056" cy="8047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5BFC0A0-0329-C544-82D3-A42B00F72A26}"/>
                </a:ext>
              </a:extLst>
            </p:cNvPr>
            <p:cNvSpPr/>
            <p:nvPr/>
          </p:nvSpPr>
          <p:spPr>
            <a:xfrm>
              <a:off x="9838166" y="2543507"/>
              <a:ext cx="1981302" cy="804745"/>
            </a:xfrm>
            <a:prstGeom prst="rect">
              <a:avLst/>
            </a:prstGeom>
            <a:solidFill>
              <a:srgbClr val="E7FBF3"/>
            </a:solidFill>
            <a:ln w="19050">
              <a:solidFill>
                <a:srgbClr val="17D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사용자의 춤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새로운 음악이 입혀진 뮤직비디오 제공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623E101-8C69-7E4B-B424-2C6FF57B07B7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9671412" y="2945880"/>
              <a:ext cx="166754" cy="0"/>
            </a:xfrm>
            <a:prstGeom prst="straightConnector1">
              <a:avLst/>
            </a:prstGeom>
            <a:ln>
              <a:solidFill>
                <a:srgbClr val="17D8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24F388-B35B-6D45-A2D6-C950EA4A3D46}"/>
              </a:ext>
            </a:extLst>
          </p:cNvPr>
          <p:cNvGrpSpPr/>
          <p:nvPr/>
        </p:nvGrpSpPr>
        <p:grpSpPr>
          <a:xfrm>
            <a:off x="9440691" y="2141135"/>
            <a:ext cx="2148056" cy="804745"/>
            <a:chOff x="9671411" y="2543507"/>
            <a:chExt cx="2148056" cy="80474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8153075-6CFE-7E4A-B2C8-275F74EEE842}"/>
                </a:ext>
              </a:extLst>
            </p:cNvPr>
            <p:cNvSpPr/>
            <p:nvPr/>
          </p:nvSpPr>
          <p:spPr>
            <a:xfrm>
              <a:off x="10013216" y="2543507"/>
              <a:ext cx="1806251" cy="804745"/>
            </a:xfrm>
            <a:prstGeom prst="rect">
              <a:avLst/>
            </a:prstGeom>
            <a:solidFill>
              <a:srgbClr val="17D888">
                <a:alpha val="10196"/>
              </a:srgbClr>
            </a:solidFill>
            <a:ln w="19050">
              <a:solidFill>
                <a:srgbClr val="17D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 속 인물의 움직임 변화량에 따른 </a:t>
              </a:r>
              <a:endPara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피드백 제시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17578FE7-6FE9-604B-88D2-60513DCA30F0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9671411" y="2945880"/>
              <a:ext cx="341805" cy="0"/>
            </a:xfrm>
            <a:prstGeom prst="straightConnector1">
              <a:avLst/>
            </a:prstGeom>
            <a:ln>
              <a:solidFill>
                <a:srgbClr val="17D8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AEA14-8C0E-9E45-AE02-E4E87832DB8B}"/>
              </a:ext>
            </a:extLst>
          </p:cNvPr>
          <p:cNvGrpSpPr/>
          <p:nvPr/>
        </p:nvGrpSpPr>
        <p:grpSpPr>
          <a:xfrm>
            <a:off x="7751805" y="6013007"/>
            <a:ext cx="2695216" cy="625772"/>
            <a:chOff x="9705753" y="2433127"/>
            <a:chExt cx="2148057" cy="8047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60BFC3-C899-EB42-88CE-75585E7C3565}"/>
                </a:ext>
              </a:extLst>
            </p:cNvPr>
            <p:cNvSpPr/>
            <p:nvPr/>
          </p:nvSpPr>
          <p:spPr>
            <a:xfrm>
              <a:off x="10047559" y="2433127"/>
              <a:ext cx="1806251" cy="804745"/>
            </a:xfrm>
            <a:prstGeom prst="rect">
              <a:avLst/>
            </a:prstGeom>
            <a:solidFill>
              <a:srgbClr val="17D888">
                <a:alpha val="10196"/>
              </a:srgbClr>
            </a:solidFill>
            <a:ln w="19050">
              <a:solidFill>
                <a:srgbClr val="17D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초기 페이지로 돌아감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76B78E3-C603-6344-A864-E81BAA0547C2}"/>
                </a:ext>
              </a:extLst>
            </p:cNvPr>
            <p:cNvCxnSpPr>
              <a:stCxn id="15" idx="1"/>
            </p:cNvCxnSpPr>
            <p:nvPr/>
          </p:nvCxnSpPr>
          <p:spPr>
            <a:xfrm flipH="1">
              <a:off x="9705753" y="2835500"/>
              <a:ext cx="341805" cy="0"/>
            </a:xfrm>
            <a:prstGeom prst="straightConnector1">
              <a:avLst/>
            </a:prstGeom>
            <a:ln>
              <a:solidFill>
                <a:srgbClr val="17D8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279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9;p2">
            <a:extLst>
              <a:ext uri="{FF2B5EF4-FFF2-40B4-BE49-F238E27FC236}">
                <a16:creationId xmlns:a16="http://schemas.microsoft.com/office/drawing/2014/main" id="{D49A6281-DF93-E44F-9E53-2C83D0E9326D}"/>
              </a:ext>
            </a:extLst>
          </p:cNvPr>
          <p:cNvSpPr txBox="1"/>
          <p:nvPr/>
        </p:nvSpPr>
        <p:spPr>
          <a:xfrm>
            <a:off x="295430" y="176065"/>
            <a:ext cx="1149930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결과물</a:t>
            </a:r>
            <a:endParaRPr lang="en-US" altLang="ko-KR" sz="3200" b="1" i="0" u="none" strike="noStrike" cap="none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13" name="온라인 미디어 12" descr="시연동영상_빨리감기">
            <a:hlinkClick r:id="" action="ppaction://media"/>
            <a:extLst>
              <a:ext uri="{FF2B5EF4-FFF2-40B4-BE49-F238E27FC236}">
                <a16:creationId xmlns:a16="http://schemas.microsoft.com/office/drawing/2014/main" id="{8D4A5C0E-C9F4-194C-89E3-B5E134874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963" y="938769"/>
            <a:ext cx="10210073" cy="57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0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l">
          <a:defRPr kumimoji="1" sz="2000" smtClean="0">
            <a:solidFill>
              <a:schemeClr val="tx1"/>
            </a:solidFill>
            <a:latin typeface="NanumSquare" panose="020B0600000101010101" pitchFamily="34" charset="-127"/>
            <a:ea typeface="NanumSquare" panose="020B0600000101010101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360</Words>
  <Application>Microsoft Macintosh PowerPoint</Application>
  <PresentationFormat>와이드스크린</PresentationFormat>
  <Paragraphs>101</Paragraphs>
  <Slides>6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Symbol</vt:lpstr>
      <vt:lpstr>나눔스퀘어</vt:lpstr>
      <vt:lpstr>Malgun Gothic</vt:lpstr>
      <vt:lpstr>NanumSquare ExtraBold</vt:lpstr>
      <vt:lpstr>나눔스퀘어 ExtraBold</vt:lpstr>
      <vt:lpstr>Arial</vt:lpstr>
      <vt:lpstr>NanumSquare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KimWooJeong</cp:lastModifiedBy>
  <cp:revision>105</cp:revision>
  <dcterms:created xsi:type="dcterms:W3CDTF">2020-01-13T08:32:16Z</dcterms:created>
  <dcterms:modified xsi:type="dcterms:W3CDTF">2020-02-14T07:28:04Z</dcterms:modified>
</cp:coreProperties>
</file>